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94" r:id="rId3"/>
    <p:sldId id="395" r:id="rId4"/>
    <p:sldId id="257" r:id="rId5"/>
    <p:sldId id="258" r:id="rId6"/>
    <p:sldId id="398" r:id="rId7"/>
    <p:sldId id="281" r:id="rId8"/>
    <p:sldId id="399" r:id="rId9"/>
    <p:sldId id="283" r:id="rId10"/>
    <p:sldId id="400" r:id="rId11"/>
    <p:sldId id="284" r:id="rId12"/>
    <p:sldId id="401" r:id="rId13"/>
    <p:sldId id="285" r:id="rId14"/>
    <p:sldId id="286" r:id="rId15"/>
    <p:sldId id="287" r:id="rId16"/>
    <p:sldId id="396" r:id="rId17"/>
    <p:sldId id="289" r:id="rId18"/>
    <p:sldId id="298" r:id="rId19"/>
    <p:sldId id="299" r:id="rId20"/>
    <p:sldId id="300" r:id="rId21"/>
    <p:sldId id="301" r:id="rId22"/>
    <p:sldId id="302" r:id="rId23"/>
    <p:sldId id="397" r:id="rId24"/>
    <p:sldId id="296" r:id="rId25"/>
    <p:sldId id="305" r:id="rId26"/>
    <p:sldId id="306" r:id="rId27"/>
    <p:sldId id="307" r:id="rId28"/>
    <p:sldId id="309" r:id="rId29"/>
    <p:sldId id="308" r:id="rId30"/>
    <p:sldId id="310" r:id="rId31"/>
    <p:sldId id="311" r:id="rId32"/>
    <p:sldId id="312" r:id="rId33"/>
    <p:sldId id="313" r:id="rId34"/>
    <p:sldId id="314" r:id="rId35"/>
    <p:sldId id="315" r:id="rId36"/>
    <p:sldId id="317" r:id="rId37"/>
    <p:sldId id="318" r:id="rId38"/>
    <p:sldId id="319" r:id="rId39"/>
    <p:sldId id="320" r:id="rId40"/>
    <p:sldId id="321" r:id="rId41"/>
    <p:sldId id="316" r:id="rId42"/>
    <p:sldId id="322" r:id="rId43"/>
    <p:sldId id="326" r:id="rId44"/>
    <p:sldId id="323" r:id="rId45"/>
    <p:sldId id="324" r:id="rId46"/>
    <p:sldId id="325" r:id="rId47"/>
    <p:sldId id="327" r:id="rId48"/>
    <p:sldId id="328" r:id="rId49"/>
    <p:sldId id="329" r:id="rId50"/>
    <p:sldId id="330" r:id="rId51"/>
    <p:sldId id="331" r:id="rId52"/>
    <p:sldId id="332" r:id="rId53"/>
    <p:sldId id="333" r:id="rId54"/>
    <p:sldId id="334" r:id="rId55"/>
    <p:sldId id="335" r:id="rId56"/>
    <p:sldId id="336" r:id="rId57"/>
    <p:sldId id="337" r:id="rId58"/>
    <p:sldId id="338" r:id="rId59"/>
    <p:sldId id="339" r:id="rId60"/>
    <p:sldId id="340" r:id="rId61"/>
    <p:sldId id="342" r:id="rId62"/>
    <p:sldId id="341" r:id="rId63"/>
    <p:sldId id="343" r:id="rId64"/>
    <p:sldId id="344" r:id="rId65"/>
    <p:sldId id="345" r:id="rId66"/>
    <p:sldId id="346" r:id="rId67"/>
    <p:sldId id="347" r:id="rId68"/>
    <p:sldId id="348" r:id="rId69"/>
    <p:sldId id="349" r:id="rId70"/>
    <p:sldId id="350" r:id="rId71"/>
    <p:sldId id="352" r:id="rId72"/>
    <p:sldId id="351" r:id="rId73"/>
    <p:sldId id="353" r:id="rId74"/>
    <p:sldId id="354" r:id="rId75"/>
    <p:sldId id="355" r:id="rId76"/>
    <p:sldId id="356" r:id="rId77"/>
    <p:sldId id="357" r:id="rId78"/>
    <p:sldId id="358" r:id="rId79"/>
    <p:sldId id="361" r:id="rId80"/>
    <p:sldId id="359" r:id="rId81"/>
    <p:sldId id="360" r:id="rId82"/>
    <p:sldId id="362" r:id="rId83"/>
    <p:sldId id="363" r:id="rId84"/>
    <p:sldId id="364" r:id="rId85"/>
    <p:sldId id="365" r:id="rId86"/>
    <p:sldId id="366" r:id="rId87"/>
    <p:sldId id="367" r:id="rId88"/>
    <p:sldId id="371" r:id="rId89"/>
    <p:sldId id="369" r:id="rId90"/>
    <p:sldId id="372" r:id="rId91"/>
    <p:sldId id="374" r:id="rId92"/>
    <p:sldId id="376" r:id="rId93"/>
    <p:sldId id="375" r:id="rId94"/>
    <p:sldId id="377" r:id="rId95"/>
    <p:sldId id="380" r:id="rId96"/>
    <p:sldId id="387" r:id="rId97"/>
    <p:sldId id="382" r:id="rId98"/>
    <p:sldId id="383" r:id="rId99"/>
    <p:sldId id="378" r:id="rId100"/>
    <p:sldId id="384" r:id="rId101"/>
    <p:sldId id="381" r:id="rId102"/>
    <p:sldId id="385" r:id="rId103"/>
    <p:sldId id="386" r:id="rId104"/>
    <p:sldId id="379" r:id="rId105"/>
    <p:sldId id="388" r:id="rId106"/>
    <p:sldId id="389" r:id="rId107"/>
    <p:sldId id="391" r:id="rId108"/>
    <p:sldId id="390" r:id="rId109"/>
    <p:sldId id="392" r:id="rId110"/>
    <p:sldId id="393" r:id="rId111"/>
    <p:sldId id="278" r:id="rId112"/>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8BC4FE-0C80-70BE-F1FD-17301D485DD1}" v="1604" dt="2020-09-09T08:50:16.120"/>
    <p1510:client id="{4262E7F1-4C22-374C-D5CC-DE81DC895695}" v="6" dt="2020-09-01T07:25:00.407"/>
    <p1510:client id="{50521EF0-49A9-1D66-057B-21E8F341ECE7}" v="7478" dt="2020-09-09T14:50:04.490"/>
    <p1510:client id="{70479768-5950-7A06-BE7A-490D2E712FED}" v="298" dt="2020-09-01T07:20:18.819"/>
    <p1510:client id="{D7F72211-0815-BF83-3DD0-CFA6512BB4A2}" v="5804" dt="2020-04-16T00:26:25.9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20" autoAdjust="0"/>
    <p:restoredTop sz="94660"/>
  </p:normalViewPr>
  <p:slideViewPr>
    <p:cSldViewPr snapToGrid="0">
      <p:cViewPr varScale="1">
        <p:scale>
          <a:sx n="73" d="100"/>
          <a:sy n="73" d="100"/>
        </p:scale>
        <p:origin x="72" y="3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microsoft.com/office/2015/10/relationships/revisionInfo" Target="revisionInfo.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09/09/2020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2288191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09/09/2020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541863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09/09/2020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2215096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09/09/2020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3398174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09/09/2020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2339700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40771E8B-6CA5-40B2-8038-0E112F3DAC1C}" type="datetimeFigureOut">
              <a:rPr lang="es-ES" smtClean="0"/>
              <a:t>09/09/2020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979029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40771E8B-6CA5-40B2-8038-0E112F3DAC1C}" type="datetimeFigureOut">
              <a:rPr lang="es-ES" smtClean="0"/>
              <a:t>09/09/2020</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1752394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40771E8B-6CA5-40B2-8038-0E112F3DAC1C}" type="datetimeFigureOut">
              <a:rPr lang="es-ES" smtClean="0"/>
              <a:t>09/09/2020</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3630658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0771E8B-6CA5-40B2-8038-0E112F3DAC1C}" type="datetimeFigureOut">
              <a:rPr lang="es-ES" smtClean="0"/>
              <a:t>09/09/2020</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3682375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09/09/2020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1360449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09/09/2020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383603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771E8B-6CA5-40B2-8038-0E112F3DAC1C}" type="datetimeFigureOut">
              <a:rPr lang="es-ES" smtClean="0"/>
              <a:t>09/09/2020</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1556C4-DFC3-4611-A7CC-780699185E26}" type="slidenum">
              <a:rPr lang="es-ES" smtClean="0"/>
              <a:t>‹#›</a:t>
            </a:fld>
            <a:endParaRPr lang="es-ES"/>
          </a:p>
        </p:txBody>
      </p:sp>
    </p:spTree>
    <p:extLst>
      <p:ext uri="{BB962C8B-B14F-4D97-AF65-F5344CB8AC3E}">
        <p14:creationId xmlns:p14="http://schemas.microsoft.com/office/powerpoint/2010/main" val="2933118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67.png"/><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10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7.png"/><Relationship Id="rId1" Type="http://schemas.openxmlformats.org/officeDocument/2006/relationships/slideLayout" Target="../slideLayouts/slideLayout1.xml"/><Relationship Id="rId4" Type="http://schemas.openxmlformats.org/officeDocument/2006/relationships/image" Target="../media/image71.jpeg"/></Relationships>
</file>

<file path=ppt/slides/_rels/slide9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67.png"/><Relationship Id="rId1" Type="http://schemas.openxmlformats.org/officeDocument/2006/relationships/slideLayout" Target="../slideLayouts/slideLayout1.xml"/><Relationship Id="rId4" Type="http://schemas.openxmlformats.org/officeDocument/2006/relationships/image" Target="../media/image73.jpeg"/></Relationships>
</file>

<file path=ppt/slides/_rels/slide9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fontScale="90000"/>
          </a:bodyPr>
          <a:lstStyle/>
          <a:p>
            <a:r>
              <a:rPr lang="es-ES" dirty="0">
                <a:ea typeface="+mj-lt"/>
                <a:cs typeface="+mj-lt"/>
              </a:rPr>
              <a:t>Técnicas de IA y Procesado de </a:t>
            </a:r>
            <a:r>
              <a:rPr lang="es-ES">
                <a:ea typeface="+mj-lt"/>
                <a:cs typeface="+mj-lt"/>
              </a:rPr>
              <a:t>Imágenes Digitales en el Diagnóstico de Melanomas</a:t>
            </a:r>
            <a:endParaRPr lang="en-US">
              <a:cs typeface="Calibri Light" panose="020F0302020204030204"/>
            </a:endParaRPr>
          </a:p>
        </p:txBody>
      </p:sp>
      <p:sp>
        <p:nvSpPr>
          <p:cNvPr id="3" name="Subtítulo 2"/>
          <p:cNvSpPr>
            <a:spLocks noGrp="1"/>
          </p:cNvSpPr>
          <p:nvPr>
            <p:ph type="subTitle" idx="1"/>
          </p:nvPr>
        </p:nvSpPr>
        <p:spPr>
          <a:xfrm>
            <a:off x="1524000" y="3927282"/>
            <a:ext cx="9144000" cy="1655762"/>
          </a:xfrm>
        </p:spPr>
        <p:txBody>
          <a:bodyPr vert="horz" lIns="91440" tIns="45720" rIns="91440" bIns="45720" rtlCol="0" anchor="t">
            <a:normAutofit lnSpcReduction="10000"/>
          </a:bodyPr>
          <a:lstStyle/>
          <a:p>
            <a:r>
              <a:rPr lang="es-ES" dirty="0">
                <a:ea typeface="+mn-lt"/>
                <a:cs typeface="+mn-lt"/>
              </a:rPr>
              <a:t>A. Giuliano </a:t>
            </a:r>
            <a:r>
              <a:rPr lang="es-ES" dirty="0" err="1">
                <a:ea typeface="+mn-lt"/>
                <a:cs typeface="+mn-lt"/>
              </a:rPr>
              <a:t>Mirabella</a:t>
            </a:r>
            <a:r>
              <a:rPr lang="es-ES" dirty="0">
                <a:ea typeface="+mn-lt"/>
                <a:cs typeface="+mn-lt"/>
              </a:rPr>
              <a:t> </a:t>
            </a:r>
            <a:r>
              <a:rPr lang="es-ES" dirty="0" err="1">
                <a:ea typeface="+mn-lt"/>
                <a:cs typeface="+mn-lt"/>
              </a:rPr>
              <a:t>Galvín</a:t>
            </a:r>
            <a:endParaRPr lang="en-US" dirty="0" err="1">
              <a:ea typeface="+mn-lt"/>
              <a:cs typeface="+mn-lt"/>
            </a:endParaRPr>
          </a:p>
          <a:p>
            <a:r>
              <a:rPr lang="es-ES" dirty="0" err="1">
                <a:ea typeface="+mn-lt"/>
                <a:cs typeface="+mn-lt"/>
              </a:rPr>
              <a:t>Directed</a:t>
            </a:r>
            <a:r>
              <a:rPr lang="es-ES" dirty="0">
                <a:ea typeface="+mn-lt"/>
                <a:cs typeface="+mn-lt"/>
              </a:rPr>
              <a:t> </a:t>
            </a:r>
            <a:r>
              <a:rPr lang="es-ES" dirty="0" err="1">
                <a:ea typeface="+mn-lt"/>
                <a:cs typeface="+mn-lt"/>
              </a:rPr>
              <a:t>by</a:t>
            </a:r>
            <a:r>
              <a:rPr lang="es-ES" dirty="0">
                <a:ea typeface="+mn-lt"/>
                <a:cs typeface="+mn-lt"/>
              </a:rPr>
              <a:t> Luis Valencia Cabrera</a:t>
            </a:r>
            <a:endParaRPr lang="en-US" dirty="0">
              <a:ea typeface="+mn-lt"/>
              <a:cs typeface="+mn-lt"/>
            </a:endParaRPr>
          </a:p>
          <a:p>
            <a:r>
              <a:rPr lang="es-ES" dirty="0" err="1">
                <a:ea typeface="+mn-lt"/>
                <a:cs typeface="+mn-lt"/>
              </a:rPr>
              <a:t>Department</a:t>
            </a:r>
            <a:r>
              <a:rPr lang="es-ES" dirty="0">
                <a:ea typeface="+mn-lt"/>
                <a:cs typeface="+mn-lt"/>
              </a:rPr>
              <a:t> </a:t>
            </a:r>
            <a:r>
              <a:rPr lang="es-ES" dirty="0" err="1">
                <a:ea typeface="+mn-lt"/>
                <a:cs typeface="+mn-lt"/>
              </a:rPr>
              <a:t>of</a:t>
            </a:r>
            <a:r>
              <a:rPr lang="es-ES" dirty="0">
                <a:ea typeface="+mn-lt"/>
                <a:cs typeface="+mn-lt"/>
              </a:rPr>
              <a:t> </a:t>
            </a:r>
            <a:r>
              <a:rPr lang="es-ES" dirty="0" err="1">
                <a:ea typeface="+mn-lt"/>
                <a:cs typeface="+mn-lt"/>
              </a:rPr>
              <a:t>Computer</a:t>
            </a:r>
            <a:r>
              <a:rPr lang="es-ES" dirty="0">
                <a:ea typeface="+mn-lt"/>
                <a:cs typeface="+mn-lt"/>
              </a:rPr>
              <a:t> </a:t>
            </a:r>
            <a:r>
              <a:rPr lang="es-ES" dirty="0" err="1">
                <a:ea typeface="+mn-lt"/>
                <a:cs typeface="+mn-lt"/>
              </a:rPr>
              <a:t>Science</a:t>
            </a:r>
            <a:r>
              <a:rPr lang="es-ES" dirty="0">
                <a:ea typeface="+mn-lt"/>
                <a:cs typeface="+mn-lt"/>
              </a:rPr>
              <a:t> and Artificial </a:t>
            </a:r>
            <a:r>
              <a:rPr lang="es-ES" dirty="0" err="1">
                <a:ea typeface="+mn-lt"/>
                <a:cs typeface="+mn-lt"/>
              </a:rPr>
              <a:t>Intelligence</a:t>
            </a:r>
            <a:r>
              <a:rPr lang="es-ES" dirty="0">
                <a:ea typeface="+mn-lt"/>
                <a:cs typeface="+mn-lt"/>
              </a:rPr>
              <a:t>, </a:t>
            </a:r>
            <a:endParaRPr lang="en-US" dirty="0">
              <a:ea typeface="+mn-lt"/>
              <a:cs typeface="+mn-lt"/>
            </a:endParaRPr>
          </a:p>
          <a:p>
            <a:r>
              <a:rPr lang="es-ES" dirty="0" err="1">
                <a:ea typeface="+mn-lt"/>
                <a:cs typeface="+mn-lt"/>
              </a:rPr>
              <a:t>Universida</a:t>
            </a:r>
            <a:r>
              <a:rPr lang="es-ES" dirty="0">
                <a:ea typeface="+mn-lt"/>
                <a:cs typeface="+mn-lt"/>
              </a:rPr>
              <a:t> de Sevilla</a:t>
            </a:r>
          </a:p>
          <a:p>
            <a:endParaRPr lang="es-ES" dirty="0">
              <a:cs typeface="Calibri"/>
            </a:endParaRPr>
          </a:p>
        </p:txBody>
      </p:sp>
    </p:spTree>
    <p:extLst>
      <p:ext uri="{BB962C8B-B14F-4D97-AF65-F5344CB8AC3E}">
        <p14:creationId xmlns:p14="http://schemas.microsoft.com/office/powerpoint/2010/main" val="2406273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2293241"/>
            <a:ext cx="9144000" cy="978619"/>
          </a:xfrm>
        </p:spPr>
        <p:txBody>
          <a:bodyPr>
            <a:normAutofit/>
          </a:bodyPr>
          <a:lstStyle/>
          <a:p>
            <a:r>
              <a:rPr lang="es-ES">
                <a:cs typeface="Calibri Light" panose="020F0302020204030204"/>
              </a:rPr>
              <a:t>Introducción</a:t>
            </a:r>
          </a:p>
        </p:txBody>
      </p:sp>
      <p:sp>
        <p:nvSpPr>
          <p:cNvPr id="3" name="Subtítulo 2"/>
          <p:cNvSpPr>
            <a:spLocks noGrp="1"/>
          </p:cNvSpPr>
          <p:nvPr>
            <p:ph type="subTitle" idx="1"/>
          </p:nvPr>
        </p:nvSpPr>
        <p:spPr>
          <a:xfrm>
            <a:off x="1524000" y="3673399"/>
            <a:ext cx="9144000" cy="1342792"/>
          </a:xfrm>
        </p:spPr>
        <p:txBody>
          <a:bodyPr vert="horz" lIns="91440" tIns="45720" rIns="91440" bIns="45720" rtlCol="0" anchor="t">
            <a:normAutofit/>
          </a:bodyPr>
          <a:lstStyle/>
          <a:p>
            <a:r>
              <a:rPr lang="es-ES">
                <a:solidFill>
                  <a:schemeClr val="bg1">
                    <a:lumMod val="65000"/>
                  </a:schemeClr>
                </a:solidFill>
                <a:cs typeface="Calibri" panose="020F0502020204030204"/>
              </a:rPr>
              <a:t>El dataset</a:t>
            </a:r>
            <a:endParaRPr lang="es-ES" dirty="0">
              <a:solidFill>
                <a:schemeClr val="bg1">
                  <a:lumMod val="65000"/>
                </a:schemeClr>
              </a:solidFill>
              <a:cs typeface="Calibri" panose="020F0502020204030204"/>
            </a:endParaRPr>
          </a:p>
        </p:txBody>
      </p:sp>
    </p:spTree>
    <p:extLst>
      <p:ext uri="{BB962C8B-B14F-4D97-AF65-F5344CB8AC3E}">
        <p14:creationId xmlns:p14="http://schemas.microsoft.com/office/powerpoint/2010/main" val="35490686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 sz="3200">
                <a:solidFill>
                  <a:schemeClr val="bg1"/>
                </a:solidFill>
                <a:cs typeface="Calibri Light"/>
              </a:rPr>
              <a:t>MLPs</a:t>
            </a:r>
            <a:endParaRPr lang="es-ES" sz="3200" dirty="0">
              <a:solidFill>
                <a:schemeClr val="bg1"/>
              </a:solidFill>
              <a:cs typeface="Calibri Light"/>
            </a:endParaRPr>
          </a:p>
        </p:txBody>
      </p:sp>
      <p:pic>
        <p:nvPicPr>
          <p:cNvPr id="5" name="Picture 5" descr="A close up of a logo&#10;&#10;Description automatically generated">
            <a:extLst>
              <a:ext uri="{FF2B5EF4-FFF2-40B4-BE49-F238E27FC236}">
                <a16:creationId xmlns:a16="http://schemas.microsoft.com/office/drawing/2014/main" id="{5CA0BBF0-256B-404D-9AA9-DE0E5168650C}"/>
              </a:ext>
            </a:extLst>
          </p:cNvPr>
          <p:cNvPicPr>
            <a:picLocks noChangeAspect="1"/>
          </p:cNvPicPr>
          <p:nvPr/>
        </p:nvPicPr>
        <p:blipFill>
          <a:blip r:embed="rId2"/>
          <a:stretch>
            <a:fillRect/>
          </a:stretch>
        </p:blipFill>
        <p:spPr>
          <a:xfrm>
            <a:off x="2971336" y="3888872"/>
            <a:ext cx="1714500" cy="1533525"/>
          </a:xfrm>
          <a:prstGeom prst="rect">
            <a:avLst/>
          </a:prstGeom>
        </p:spPr>
      </p:pic>
      <p:pic>
        <p:nvPicPr>
          <p:cNvPr id="6" name="Picture 6" descr="A close up of a logo&#10;&#10;Description automatically generated">
            <a:extLst>
              <a:ext uri="{FF2B5EF4-FFF2-40B4-BE49-F238E27FC236}">
                <a16:creationId xmlns:a16="http://schemas.microsoft.com/office/drawing/2014/main" id="{A69AB1DD-E82E-4E4E-A287-B2B80D999BE5}"/>
              </a:ext>
            </a:extLst>
          </p:cNvPr>
          <p:cNvPicPr>
            <a:picLocks noChangeAspect="1"/>
          </p:cNvPicPr>
          <p:nvPr/>
        </p:nvPicPr>
        <p:blipFill>
          <a:blip r:embed="rId2"/>
          <a:stretch>
            <a:fillRect/>
          </a:stretch>
        </p:blipFill>
        <p:spPr>
          <a:xfrm>
            <a:off x="1781872" y="3470701"/>
            <a:ext cx="1714500" cy="1533525"/>
          </a:xfrm>
          <a:prstGeom prst="rect">
            <a:avLst/>
          </a:prstGeom>
        </p:spPr>
      </p:pic>
      <p:pic>
        <p:nvPicPr>
          <p:cNvPr id="3" name="Picture 3" descr="A close up of a map&#10;&#10;Description automatically generated">
            <a:extLst>
              <a:ext uri="{FF2B5EF4-FFF2-40B4-BE49-F238E27FC236}">
                <a16:creationId xmlns:a16="http://schemas.microsoft.com/office/drawing/2014/main" id="{7A18629D-0C94-4CCE-AD18-F58C5A6C5A1A}"/>
              </a:ext>
            </a:extLst>
          </p:cNvPr>
          <p:cNvPicPr>
            <a:picLocks noChangeAspect="1"/>
          </p:cNvPicPr>
          <p:nvPr/>
        </p:nvPicPr>
        <p:blipFill>
          <a:blip r:embed="rId3"/>
          <a:stretch>
            <a:fillRect/>
          </a:stretch>
        </p:blipFill>
        <p:spPr>
          <a:xfrm>
            <a:off x="1295400" y="2186401"/>
            <a:ext cx="9591906" cy="3498100"/>
          </a:xfrm>
          <a:prstGeom prst="rect">
            <a:avLst/>
          </a:prstGeom>
        </p:spPr>
      </p:pic>
    </p:spTree>
    <p:extLst>
      <p:ext uri="{BB962C8B-B14F-4D97-AF65-F5344CB8AC3E}">
        <p14:creationId xmlns:p14="http://schemas.microsoft.com/office/powerpoint/2010/main" val="389570002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 sz="3200">
                <a:solidFill>
                  <a:schemeClr val="bg1"/>
                </a:solidFill>
                <a:ea typeface="+mj-lt"/>
                <a:cs typeface="+mj-lt"/>
              </a:rPr>
              <a:t>MLPs sobre conjunto completo vs. reducido</a:t>
            </a:r>
          </a:p>
        </p:txBody>
      </p:sp>
      <p:pic>
        <p:nvPicPr>
          <p:cNvPr id="5" name="Picture 5" descr="A close up of a logo&#10;&#10;Description automatically generated">
            <a:extLst>
              <a:ext uri="{FF2B5EF4-FFF2-40B4-BE49-F238E27FC236}">
                <a16:creationId xmlns:a16="http://schemas.microsoft.com/office/drawing/2014/main" id="{5CA0BBF0-256B-404D-9AA9-DE0E5168650C}"/>
              </a:ext>
            </a:extLst>
          </p:cNvPr>
          <p:cNvPicPr>
            <a:picLocks noChangeAspect="1"/>
          </p:cNvPicPr>
          <p:nvPr/>
        </p:nvPicPr>
        <p:blipFill>
          <a:blip r:embed="rId2"/>
          <a:stretch>
            <a:fillRect/>
          </a:stretch>
        </p:blipFill>
        <p:spPr>
          <a:xfrm>
            <a:off x="2885611" y="3888872"/>
            <a:ext cx="1714500" cy="1533525"/>
          </a:xfrm>
          <a:prstGeom prst="rect">
            <a:avLst/>
          </a:prstGeom>
        </p:spPr>
      </p:pic>
      <p:pic>
        <p:nvPicPr>
          <p:cNvPr id="4" name="Picture 6" descr="A close up of text on a white background&#10;&#10;Description automatically generated">
            <a:extLst>
              <a:ext uri="{FF2B5EF4-FFF2-40B4-BE49-F238E27FC236}">
                <a16:creationId xmlns:a16="http://schemas.microsoft.com/office/drawing/2014/main" id="{ED44123A-14EF-4C7F-8147-D1C77D81BF02}"/>
              </a:ext>
            </a:extLst>
          </p:cNvPr>
          <p:cNvPicPr>
            <a:picLocks noChangeAspect="1"/>
          </p:cNvPicPr>
          <p:nvPr/>
        </p:nvPicPr>
        <p:blipFill>
          <a:blip r:embed="rId3"/>
          <a:stretch>
            <a:fillRect/>
          </a:stretch>
        </p:blipFill>
        <p:spPr>
          <a:xfrm>
            <a:off x="6480020" y="2414858"/>
            <a:ext cx="4322956" cy="3161525"/>
          </a:xfrm>
          <a:prstGeom prst="rect">
            <a:avLst/>
          </a:prstGeom>
        </p:spPr>
      </p:pic>
      <p:sp>
        <p:nvSpPr>
          <p:cNvPr id="7" name="TextBox 6">
            <a:extLst>
              <a:ext uri="{FF2B5EF4-FFF2-40B4-BE49-F238E27FC236}">
                <a16:creationId xmlns:a16="http://schemas.microsoft.com/office/drawing/2014/main" id="{50C53E96-E2B3-4D0E-B72B-C11CB553FBB8}"/>
              </a:ext>
            </a:extLst>
          </p:cNvPr>
          <p:cNvSpPr txBox="1"/>
          <p:nvPr/>
        </p:nvSpPr>
        <p:spPr>
          <a:xfrm>
            <a:off x="8533471" y="2103631"/>
            <a:ext cx="5143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SFE</a:t>
            </a:r>
          </a:p>
        </p:txBody>
      </p:sp>
      <p:pic>
        <p:nvPicPr>
          <p:cNvPr id="8" name="Picture 9" descr="A screenshot of a cell phone&#10;&#10;Description automatically generated">
            <a:extLst>
              <a:ext uri="{FF2B5EF4-FFF2-40B4-BE49-F238E27FC236}">
                <a16:creationId xmlns:a16="http://schemas.microsoft.com/office/drawing/2014/main" id="{963BA781-D672-45A8-A0AC-67B8A7CAC4A4}"/>
              </a:ext>
            </a:extLst>
          </p:cNvPr>
          <p:cNvPicPr>
            <a:picLocks noChangeAspect="1"/>
          </p:cNvPicPr>
          <p:nvPr/>
        </p:nvPicPr>
        <p:blipFill>
          <a:blip r:embed="rId4"/>
          <a:stretch>
            <a:fillRect/>
          </a:stretch>
        </p:blipFill>
        <p:spPr>
          <a:xfrm>
            <a:off x="1847850" y="2550350"/>
            <a:ext cx="3971925" cy="2681226"/>
          </a:xfrm>
          <a:prstGeom prst="rect">
            <a:avLst/>
          </a:prstGeom>
        </p:spPr>
      </p:pic>
    </p:spTree>
    <p:extLst>
      <p:ext uri="{BB962C8B-B14F-4D97-AF65-F5344CB8AC3E}">
        <p14:creationId xmlns:p14="http://schemas.microsoft.com/office/powerpoint/2010/main" val="29544609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 sz="3200">
                <a:solidFill>
                  <a:schemeClr val="bg1"/>
                </a:solidFill>
                <a:cs typeface="Calibri Light"/>
              </a:rPr>
              <a:t>MLPs vs. CNNs</a:t>
            </a:r>
            <a:endParaRPr lang="es-ES" sz="3200" dirty="0">
              <a:solidFill>
                <a:schemeClr val="bg1"/>
              </a:solidFill>
              <a:cs typeface="Calibri Light"/>
            </a:endParaRPr>
          </a:p>
        </p:txBody>
      </p:sp>
      <p:pic>
        <p:nvPicPr>
          <p:cNvPr id="5" name="Picture 5" descr="A close up of a logo&#10;&#10;Description automatically generated">
            <a:extLst>
              <a:ext uri="{FF2B5EF4-FFF2-40B4-BE49-F238E27FC236}">
                <a16:creationId xmlns:a16="http://schemas.microsoft.com/office/drawing/2014/main" id="{5CA0BBF0-256B-404D-9AA9-DE0E5168650C}"/>
              </a:ext>
            </a:extLst>
          </p:cNvPr>
          <p:cNvPicPr>
            <a:picLocks noChangeAspect="1"/>
          </p:cNvPicPr>
          <p:nvPr/>
        </p:nvPicPr>
        <p:blipFill>
          <a:blip r:embed="rId2"/>
          <a:stretch>
            <a:fillRect/>
          </a:stretch>
        </p:blipFill>
        <p:spPr>
          <a:xfrm>
            <a:off x="2971336" y="3888872"/>
            <a:ext cx="1714500" cy="1533525"/>
          </a:xfrm>
          <a:prstGeom prst="rect">
            <a:avLst/>
          </a:prstGeom>
        </p:spPr>
      </p:pic>
      <p:pic>
        <p:nvPicPr>
          <p:cNvPr id="6" name="Picture 6" descr="A close up of a logo&#10;&#10;Description automatically generated">
            <a:extLst>
              <a:ext uri="{FF2B5EF4-FFF2-40B4-BE49-F238E27FC236}">
                <a16:creationId xmlns:a16="http://schemas.microsoft.com/office/drawing/2014/main" id="{A69AB1DD-E82E-4E4E-A287-B2B80D999BE5}"/>
              </a:ext>
            </a:extLst>
          </p:cNvPr>
          <p:cNvPicPr>
            <a:picLocks noChangeAspect="1"/>
          </p:cNvPicPr>
          <p:nvPr/>
        </p:nvPicPr>
        <p:blipFill>
          <a:blip r:embed="rId2"/>
          <a:stretch>
            <a:fillRect/>
          </a:stretch>
        </p:blipFill>
        <p:spPr>
          <a:xfrm>
            <a:off x="1781872" y="3470701"/>
            <a:ext cx="1714500" cy="1533525"/>
          </a:xfrm>
          <a:prstGeom prst="rect">
            <a:avLst/>
          </a:prstGeom>
        </p:spPr>
      </p:pic>
      <p:pic>
        <p:nvPicPr>
          <p:cNvPr id="3" name="Picture 3" descr="A close up of a logo&#10;&#10;Description automatically generated">
            <a:extLst>
              <a:ext uri="{FF2B5EF4-FFF2-40B4-BE49-F238E27FC236}">
                <a16:creationId xmlns:a16="http://schemas.microsoft.com/office/drawing/2014/main" id="{0B4652DC-ABFF-463E-8A01-1C8AF2657CCD}"/>
              </a:ext>
            </a:extLst>
          </p:cNvPr>
          <p:cNvPicPr>
            <a:picLocks noChangeAspect="1"/>
          </p:cNvPicPr>
          <p:nvPr/>
        </p:nvPicPr>
        <p:blipFill>
          <a:blip r:embed="rId3"/>
          <a:stretch>
            <a:fillRect/>
          </a:stretch>
        </p:blipFill>
        <p:spPr>
          <a:xfrm>
            <a:off x="3776547" y="2787873"/>
            <a:ext cx="4759711" cy="1663253"/>
          </a:xfrm>
          <a:prstGeom prst="rect">
            <a:avLst/>
          </a:prstGeom>
        </p:spPr>
      </p:pic>
    </p:spTree>
    <p:extLst>
      <p:ext uri="{BB962C8B-B14F-4D97-AF65-F5344CB8AC3E}">
        <p14:creationId xmlns:p14="http://schemas.microsoft.com/office/powerpoint/2010/main" val="27148057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 sz="3200">
                <a:solidFill>
                  <a:schemeClr val="bg1"/>
                </a:solidFill>
                <a:cs typeface="Calibri Light"/>
              </a:rPr>
              <a:t>Modelo híbrido vs. submodelos</a:t>
            </a:r>
            <a:endParaRPr lang="es-ES" sz="3200" dirty="0">
              <a:solidFill>
                <a:schemeClr val="bg1"/>
              </a:solidFill>
              <a:cs typeface="Calibri Light"/>
            </a:endParaRPr>
          </a:p>
        </p:txBody>
      </p:sp>
      <p:pic>
        <p:nvPicPr>
          <p:cNvPr id="5" name="Picture 5" descr="A close up of a logo&#10;&#10;Description automatically generated">
            <a:extLst>
              <a:ext uri="{FF2B5EF4-FFF2-40B4-BE49-F238E27FC236}">
                <a16:creationId xmlns:a16="http://schemas.microsoft.com/office/drawing/2014/main" id="{5CA0BBF0-256B-404D-9AA9-DE0E5168650C}"/>
              </a:ext>
            </a:extLst>
          </p:cNvPr>
          <p:cNvPicPr>
            <a:picLocks noChangeAspect="1"/>
          </p:cNvPicPr>
          <p:nvPr/>
        </p:nvPicPr>
        <p:blipFill>
          <a:blip r:embed="rId2"/>
          <a:stretch>
            <a:fillRect/>
          </a:stretch>
        </p:blipFill>
        <p:spPr>
          <a:xfrm>
            <a:off x="2971336" y="3888872"/>
            <a:ext cx="1714500" cy="1533525"/>
          </a:xfrm>
          <a:prstGeom prst="rect">
            <a:avLst/>
          </a:prstGeom>
        </p:spPr>
      </p:pic>
      <p:pic>
        <p:nvPicPr>
          <p:cNvPr id="6" name="Picture 6" descr="A close up of a logo&#10;&#10;Description automatically generated">
            <a:extLst>
              <a:ext uri="{FF2B5EF4-FFF2-40B4-BE49-F238E27FC236}">
                <a16:creationId xmlns:a16="http://schemas.microsoft.com/office/drawing/2014/main" id="{A69AB1DD-E82E-4E4E-A287-B2B80D999BE5}"/>
              </a:ext>
            </a:extLst>
          </p:cNvPr>
          <p:cNvPicPr>
            <a:picLocks noChangeAspect="1"/>
          </p:cNvPicPr>
          <p:nvPr/>
        </p:nvPicPr>
        <p:blipFill>
          <a:blip r:embed="rId2"/>
          <a:stretch>
            <a:fillRect/>
          </a:stretch>
        </p:blipFill>
        <p:spPr>
          <a:xfrm>
            <a:off x="1781872" y="3470701"/>
            <a:ext cx="1714500" cy="1533525"/>
          </a:xfrm>
          <a:prstGeom prst="rect">
            <a:avLst/>
          </a:prstGeom>
        </p:spPr>
      </p:pic>
      <p:pic>
        <p:nvPicPr>
          <p:cNvPr id="3" name="Picture 3" descr="A screenshot of a cell phone&#10;&#10;Description automatically generated">
            <a:extLst>
              <a:ext uri="{FF2B5EF4-FFF2-40B4-BE49-F238E27FC236}">
                <a16:creationId xmlns:a16="http://schemas.microsoft.com/office/drawing/2014/main" id="{D0EBF5F3-1336-4C5F-9BE2-BA6BD858D43B}"/>
              </a:ext>
            </a:extLst>
          </p:cNvPr>
          <p:cNvPicPr>
            <a:picLocks noChangeAspect="1"/>
          </p:cNvPicPr>
          <p:nvPr/>
        </p:nvPicPr>
        <p:blipFill>
          <a:blip r:embed="rId3"/>
          <a:stretch>
            <a:fillRect/>
          </a:stretch>
        </p:blipFill>
        <p:spPr>
          <a:xfrm>
            <a:off x="3218985" y="2613448"/>
            <a:ext cx="5930590" cy="2160784"/>
          </a:xfrm>
          <a:prstGeom prst="rect">
            <a:avLst/>
          </a:prstGeom>
        </p:spPr>
      </p:pic>
    </p:spTree>
    <p:extLst>
      <p:ext uri="{BB962C8B-B14F-4D97-AF65-F5344CB8AC3E}">
        <p14:creationId xmlns:p14="http://schemas.microsoft.com/office/powerpoint/2010/main" val="11406587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2293241"/>
            <a:ext cx="9144000" cy="978619"/>
          </a:xfrm>
        </p:spPr>
        <p:txBody>
          <a:bodyPr>
            <a:normAutofit/>
          </a:bodyPr>
          <a:lstStyle/>
          <a:p>
            <a:r>
              <a:rPr lang="es-ES">
                <a:cs typeface="Calibri Light" panose="020F0302020204030204"/>
              </a:rPr>
              <a:t>Resultados y Discusión</a:t>
            </a:r>
          </a:p>
        </p:txBody>
      </p:sp>
      <p:sp>
        <p:nvSpPr>
          <p:cNvPr id="3" name="Subtítulo 2"/>
          <p:cNvSpPr>
            <a:spLocks noGrp="1"/>
          </p:cNvSpPr>
          <p:nvPr>
            <p:ph type="subTitle" idx="1"/>
          </p:nvPr>
        </p:nvSpPr>
        <p:spPr>
          <a:xfrm>
            <a:off x="1524000" y="3673399"/>
            <a:ext cx="9144000" cy="1342792"/>
          </a:xfrm>
        </p:spPr>
        <p:txBody>
          <a:bodyPr vert="horz" lIns="91440" tIns="45720" rIns="91440" bIns="45720" rtlCol="0" anchor="t">
            <a:normAutofit/>
          </a:bodyPr>
          <a:lstStyle/>
          <a:p>
            <a:r>
              <a:rPr lang="es-ES">
                <a:solidFill>
                  <a:schemeClr val="bg1">
                    <a:lumMod val="65000"/>
                  </a:schemeClr>
                </a:solidFill>
                <a:cs typeface="Calibri" panose="020F0502020204030204"/>
              </a:rPr>
              <a:t>Discusión</a:t>
            </a:r>
            <a:endParaRPr lang="es-ES" dirty="0">
              <a:solidFill>
                <a:schemeClr val="bg1">
                  <a:lumMod val="65000"/>
                </a:schemeClr>
              </a:solidFill>
              <a:cs typeface="Calibri" panose="020F0502020204030204"/>
            </a:endParaRPr>
          </a:p>
        </p:txBody>
      </p:sp>
    </p:spTree>
    <p:extLst>
      <p:ext uri="{BB962C8B-B14F-4D97-AF65-F5344CB8AC3E}">
        <p14:creationId xmlns:p14="http://schemas.microsoft.com/office/powerpoint/2010/main" val="387962515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Resultados y discusión</a:t>
            </a:r>
            <a:br>
              <a:rPr lang="es-ES" dirty="0">
                <a:cs typeface="Calibri Light"/>
              </a:rPr>
            </a:br>
            <a:r>
              <a:rPr lang="es-ES" sz="3200">
                <a:solidFill>
                  <a:schemeClr val="bg1">
                    <a:lumMod val="65000"/>
                  </a:schemeClr>
                </a:solidFill>
                <a:cs typeface="Calibri Light"/>
              </a:rPr>
              <a:t>Discusión</a:t>
            </a: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641911"/>
            <a:ext cx="9144000" cy="2820328"/>
          </a:xfrm>
        </p:spPr>
        <p:txBody>
          <a:bodyPr vert="horz" lIns="91440" tIns="45720" rIns="91440" bIns="45720" rtlCol="0" anchor="t">
            <a:normAutofit/>
          </a:bodyPr>
          <a:lstStyle/>
          <a:p>
            <a:pPr marL="342900" indent="-342900" algn="l">
              <a:buFont typeface="Arial" panose="020B0604020202020204" pitchFamily="34" charset="0"/>
              <a:buChar char="•"/>
            </a:pPr>
            <a:r>
              <a:rPr lang="es-ES">
                <a:ea typeface="+mn-lt"/>
                <a:cs typeface="+mn-lt"/>
              </a:rPr>
              <a:t>Performance del sistema</a:t>
            </a:r>
            <a:endParaRPr lang="es-ES" dirty="0">
              <a:ea typeface="+mn-lt"/>
              <a:cs typeface="+mn-lt"/>
            </a:endParaRPr>
          </a:p>
          <a:p>
            <a:pPr marL="800100" lvl="1" indent="-342900" algn="l">
              <a:buFont typeface="Arial" panose="020B0604020202020204" pitchFamily="34" charset="0"/>
              <a:buChar char="•"/>
            </a:pPr>
            <a:r>
              <a:rPr lang="es-ES">
                <a:cs typeface="Calibri"/>
              </a:rPr>
              <a:t>MLPs</a:t>
            </a:r>
            <a:endParaRPr lang="es-ES" dirty="0">
              <a:cs typeface="Calibri"/>
            </a:endParaRPr>
          </a:p>
          <a:p>
            <a:pPr marL="800100" lvl="1" indent="-342900" algn="l">
              <a:buChar char="•"/>
            </a:pPr>
            <a:r>
              <a:rPr lang="es-ES">
                <a:cs typeface="Calibri"/>
              </a:rPr>
              <a:t>CNNs</a:t>
            </a:r>
            <a:endParaRPr lang="es-ES" dirty="0">
              <a:cs typeface="Calibri"/>
            </a:endParaRPr>
          </a:p>
          <a:p>
            <a:pPr marL="800100" lvl="1" indent="-342900" algn="l">
              <a:buChar char="•"/>
            </a:pPr>
            <a:r>
              <a:rPr lang="es-ES">
                <a:cs typeface="Calibri"/>
              </a:rPr>
              <a:t>Híbrido</a:t>
            </a:r>
            <a:endParaRPr lang="es-ES" dirty="0">
              <a:cs typeface="Calibri"/>
            </a:endParaRPr>
          </a:p>
          <a:p>
            <a:r>
              <a:rPr lang="es-ES">
                <a:cs typeface="Calibri"/>
              </a:rPr>
              <a:t>¿Por qué baja </a:t>
            </a:r>
            <a:r>
              <a:rPr lang="es-ES" i="1">
                <a:cs typeface="Calibri"/>
              </a:rPr>
              <a:t>accuracy </a:t>
            </a:r>
            <a:r>
              <a:rPr lang="es-ES">
                <a:cs typeface="Calibri"/>
              </a:rPr>
              <a:t>y alto </a:t>
            </a:r>
            <a:r>
              <a:rPr lang="es-ES" i="1">
                <a:cs typeface="Calibri"/>
              </a:rPr>
              <a:t>AUC</a:t>
            </a:r>
            <a:r>
              <a:rPr lang="es-ES">
                <a:cs typeface="Calibri"/>
              </a:rPr>
              <a:t>?</a:t>
            </a:r>
            <a:endParaRPr lang="es-ES" dirty="0">
              <a:cs typeface="Calibri"/>
            </a:endParaRPr>
          </a:p>
        </p:txBody>
      </p:sp>
    </p:spTree>
    <p:extLst>
      <p:ext uri="{BB962C8B-B14F-4D97-AF65-F5344CB8AC3E}">
        <p14:creationId xmlns:p14="http://schemas.microsoft.com/office/powerpoint/2010/main" val="13918583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2293241"/>
            <a:ext cx="9144000" cy="978619"/>
          </a:xfrm>
        </p:spPr>
        <p:txBody>
          <a:bodyPr>
            <a:normAutofit/>
          </a:bodyPr>
          <a:lstStyle/>
          <a:p>
            <a:r>
              <a:rPr lang="es-ES">
                <a:cs typeface="Calibri Light" panose="020F0302020204030204"/>
              </a:rPr>
              <a:t>Conclusión</a:t>
            </a:r>
          </a:p>
        </p:txBody>
      </p:sp>
      <p:sp>
        <p:nvSpPr>
          <p:cNvPr id="3" name="Subtítulo 2"/>
          <p:cNvSpPr>
            <a:spLocks noGrp="1"/>
          </p:cNvSpPr>
          <p:nvPr>
            <p:ph type="subTitle" idx="1"/>
          </p:nvPr>
        </p:nvSpPr>
        <p:spPr>
          <a:xfrm>
            <a:off x="1524000" y="3673399"/>
            <a:ext cx="9144000" cy="1342792"/>
          </a:xfrm>
        </p:spPr>
        <p:txBody>
          <a:bodyPr vert="horz" lIns="91440" tIns="45720" rIns="91440" bIns="45720" rtlCol="0" anchor="t">
            <a:normAutofit/>
          </a:bodyPr>
          <a:lstStyle/>
          <a:p>
            <a:r>
              <a:rPr lang="es-ES">
                <a:solidFill>
                  <a:schemeClr val="bg1">
                    <a:lumMod val="65000"/>
                  </a:schemeClr>
                </a:solidFill>
                <a:cs typeface="Calibri" panose="020F0502020204030204"/>
              </a:rPr>
              <a:t>Conclusión</a:t>
            </a:r>
            <a:endParaRPr lang="es-ES" dirty="0">
              <a:solidFill>
                <a:schemeClr val="bg1">
                  <a:lumMod val="65000"/>
                </a:schemeClr>
              </a:solidFill>
              <a:cs typeface="Calibri" panose="020F0502020204030204"/>
            </a:endParaRPr>
          </a:p>
        </p:txBody>
      </p:sp>
    </p:spTree>
    <p:extLst>
      <p:ext uri="{BB962C8B-B14F-4D97-AF65-F5344CB8AC3E}">
        <p14:creationId xmlns:p14="http://schemas.microsoft.com/office/powerpoint/2010/main" val="29089324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Conclusión</a:t>
            </a:r>
            <a:br>
              <a:rPr lang="es-ES" dirty="0">
                <a:cs typeface="Calibri Light"/>
              </a:rPr>
            </a:br>
            <a:r>
              <a:rPr lang="es-ES" sz="3200">
                <a:solidFill>
                  <a:schemeClr val="bg1">
                    <a:lumMod val="65000"/>
                  </a:schemeClr>
                </a:solidFill>
                <a:cs typeface="Calibri Light"/>
              </a:rPr>
              <a:t>Conclusión</a:t>
            </a:r>
            <a:endParaRPr lang="en-US">
              <a:solidFill>
                <a:schemeClr val="bg1">
                  <a:lumMod val="65000"/>
                </a:schemeClr>
              </a:solidFill>
            </a:endParaRP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641911"/>
            <a:ext cx="9144000" cy="2820328"/>
          </a:xfrm>
        </p:spPr>
        <p:txBody>
          <a:bodyPr vert="horz" lIns="91440" tIns="45720" rIns="91440" bIns="45720" rtlCol="0" anchor="t">
            <a:normAutofit/>
          </a:bodyPr>
          <a:lstStyle/>
          <a:p>
            <a:pPr marL="342900" indent="-342900" algn="l">
              <a:buFont typeface="Arial" panose="020B0604020202020204" pitchFamily="34" charset="0"/>
              <a:buChar char="•"/>
            </a:pPr>
            <a:r>
              <a:rPr lang="es-ES">
                <a:ea typeface="+mn-lt"/>
                <a:cs typeface="+mn-lt"/>
              </a:rPr>
              <a:t>Objetivo del proyecto</a:t>
            </a:r>
            <a:r>
              <a:rPr lang="es-ES" dirty="0">
                <a:cs typeface="Calibri"/>
              </a:rPr>
              <a:t>:</a:t>
            </a:r>
          </a:p>
          <a:p>
            <a:pPr marL="800100" lvl="1" indent="-342900" algn="l">
              <a:buChar char="•"/>
            </a:pPr>
            <a:r>
              <a:rPr lang="es-ES">
                <a:cs typeface="Calibri"/>
              </a:rPr>
              <a:t>Técnicas DIP</a:t>
            </a:r>
            <a:endParaRPr lang="es-ES" dirty="0">
              <a:cs typeface="Calibri"/>
            </a:endParaRPr>
          </a:p>
          <a:p>
            <a:pPr marL="800100" lvl="1" indent="-342900" algn="l">
              <a:buChar char="•"/>
            </a:pPr>
            <a:r>
              <a:rPr lang="es-ES">
                <a:cs typeface="Calibri"/>
              </a:rPr>
              <a:t>Técnica AI</a:t>
            </a:r>
            <a:endParaRPr lang="es-ES" dirty="0">
              <a:cs typeface="Calibri"/>
            </a:endParaRPr>
          </a:p>
          <a:p>
            <a:pPr marL="342900" indent="-342900" algn="l">
              <a:buChar char="•"/>
            </a:pPr>
            <a:r>
              <a:rPr lang="es-ES">
                <a:cs typeface="Calibri"/>
              </a:rPr>
              <a:t>Lecciones aprendidas</a:t>
            </a:r>
            <a:endParaRPr lang="es-ES" dirty="0">
              <a:cs typeface="Calibri"/>
            </a:endParaRPr>
          </a:p>
        </p:txBody>
      </p:sp>
    </p:spTree>
    <p:extLst>
      <p:ext uri="{BB962C8B-B14F-4D97-AF65-F5344CB8AC3E}">
        <p14:creationId xmlns:p14="http://schemas.microsoft.com/office/powerpoint/2010/main" val="566954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2293241"/>
            <a:ext cx="9144000" cy="978619"/>
          </a:xfrm>
        </p:spPr>
        <p:txBody>
          <a:bodyPr>
            <a:normAutofit/>
          </a:bodyPr>
          <a:lstStyle/>
          <a:p>
            <a:r>
              <a:rPr lang="es-ES">
                <a:cs typeface="Calibri Light" panose="020F0302020204030204"/>
              </a:rPr>
              <a:t>Conclusión</a:t>
            </a:r>
          </a:p>
        </p:txBody>
      </p:sp>
      <p:sp>
        <p:nvSpPr>
          <p:cNvPr id="3" name="Subtítulo 2"/>
          <p:cNvSpPr>
            <a:spLocks noGrp="1"/>
          </p:cNvSpPr>
          <p:nvPr>
            <p:ph type="subTitle" idx="1"/>
          </p:nvPr>
        </p:nvSpPr>
        <p:spPr>
          <a:xfrm>
            <a:off x="1524000" y="3673399"/>
            <a:ext cx="9144000" cy="1342792"/>
          </a:xfrm>
        </p:spPr>
        <p:txBody>
          <a:bodyPr vert="horz" lIns="91440" tIns="45720" rIns="91440" bIns="45720" rtlCol="0" anchor="t">
            <a:normAutofit/>
          </a:bodyPr>
          <a:lstStyle/>
          <a:p>
            <a:r>
              <a:rPr lang="es-ES">
                <a:solidFill>
                  <a:schemeClr val="bg1">
                    <a:lumMod val="65000"/>
                  </a:schemeClr>
                </a:solidFill>
                <a:cs typeface="Calibri" panose="020F0502020204030204"/>
              </a:rPr>
              <a:t>Futuros trabajos</a:t>
            </a:r>
            <a:endParaRPr lang="es-ES" dirty="0">
              <a:solidFill>
                <a:schemeClr val="bg1">
                  <a:lumMod val="65000"/>
                </a:schemeClr>
              </a:solidFill>
              <a:cs typeface="Calibri" panose="020F0502020204030204"/>
            </a:endParaRPr>
          </a:p>
        </p:txBody>
      </p:sp>
    </p:spTree>
    <p:extLst>
      <p:ext uri="{BB962C8B-B14F-4D97-AF65-F5344CB8AC3E}">
        <p14:creationId xmlns:p14="http://schemas.microsoft.com/office/powerpoint/2010/main" val="23358674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Conclusión</a:t>
            </a:r>
            <a:br>
              <a:rPr lang="es-ES" dirty="0">
                <a:cs typeface="Calibri Light"/>
              </a:rPr>
            </a:br>
            <a:r>
              <a:rPr lang="es-ES" sz="3200">
                <a:solidFill>
                  <a:schemeClr val="bg1">
                    <a:lumMod val="65000"/>
                  </a:schemeClr>
                </a:solidFill>
                <a:cs typeface="Calibri Light"/>
              </a:rPr>
              <a:t>Futuros trabajos</a:t>
            </a:r>
            <a:endParaRPr lang="en-US">
              <a:solidFill>
                <a:schemeClr val="bg1">
                  <a:lumMod val="65000"/>
                </a:schemeClr>
              </a:solidFill>
            </a:endParaRP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641911"/>
            <a:ext cx="9144000" cy="2820328"/>
          </a:xfrm>
        </p:spPr>
        <p:txBody>
          <a:bodyPr vert="horz" lIns="91440" tIns="45720" rIns="91440" bIns="45720" rtlCol="0" anchor="t">
            <a:normAutofit/>
          </a:bodyPr>
          <a:lstStyle/>
          <a:p>
            <a:pPr marL="342900" indent="-342900" algn="l">
              <a:buFont typeface="Arial" panose="020B0604020202020204" pitchFamily="34" charset="0"/>
              <a:buChar char="•"/>
            </a:pPr>
            <a:r>
              <a:rPr lang="es-ES">
                <a:ea typeface="+mn-lt"/>
                <a:cs typeface="+mn-lt"/>
              </a:rPr>
              <a:t>Mejora</a:t>
            </a:r>
            <a:r>
              <a:rPr lang="es-ES">
                <a:cs typeface="Calibri"/>
              </a:rPr>
              <a:t> general </a:t>
            </a:r>
            <a:r>
              <a:rPr lang="es-ES">
                <a:ea typeface="+mn-lt"/>
                <a:cs typeface="+mn-lt"/>
              </a:rPr>
              <a:t>del </a:t>
            </a:r>
            <a:r>
              <a:rPr lang="es-ES">
                <a:cs typeface="Calibri"/>
              </a:rPr>
              <a:t>proyecto: ampliación del dataset</a:t>
            </a:r>
            <a:endParaRPr lang="en-US"/>
          </a:p>
          <a:p>
            <a:pPr marL="342900" indent="-342900" algn="l">
              <a:buChar char="•"/>
            </a:pPr>
            <a:r>
              <a:rPr lang="es-ES">
                <a:cs typeface="Calibri"/>
              </a:rPr>
              <a:t>Identificador del paciente</a:t>
            </a:r>
          </a:p>
          <a:p>
            <a:pPr marL="342900" indent="-342900" algn="l">
              <a:buChar char="•"/>
            </a:pPr>
            <a:r>
              <a:rPr lang="es-ES">
                <a:cs typeface="Calibri"/>
              </a:rPr>
              <a:t>Más opciones para el sistema híbrido</a:t>
            </a:r>
            <a:endParaRPr lang="es-ES" dirty="0">
              <a:cs typeface="Calibri"/>
            </a:endParaRPr>
          </a:p>
        </p:txBody>
      </p:sp>
    </p:spTree>
    <p:extLst>
      <p:ext uri="{BB962C8B-B14F-4D97-AF65-F5344CB8AC3E}">
        <p14:creationId xmlns:p14="http://schemas.microsoft.com/office/powerpoint/2010/main" val="1212636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834290"/>
            <a:ext cx="9144000" cy="1573350"/>
          </a:xfrm>
        </p:spPr>
        <p:txBody>
          <a:bodyPr>
            <a:normAutofit/>
          </a:bodyPr>
          <a:lstStyle/>
          <a:p>
            <a:pPr algn="l"/>
            <a:r>
              <a:rPr lang="es-ES" dirty="0">
                <a:cs typeface="Calibri Light"/>
              </a:rPr>
              <a:t>Introducción</a:t>
            </a:r>
            <a:br>
              <a:rPr lang="es-ES" dirty="0">
                <a:cs typeface="Calibri Light"/>
              </a:rPr>
            </a:br>
            <a:r>
              <a:rPr lang="es-ES" sz="3200" dirty="0">
                <a:solidFill>
                  <a:schemeClr val="bg1">
                    <a:lumMod val="65000"/>
                  </a:schemeClr>
                </a:solidFill>
                <a:cs typeface="Calibri Light"/>
              </a:rPr>
              <a:t>El </a:t>
            </a:r>
            <a:r>
              <a:rPr lang="es-ES" sz="3200" dirty="0" err="1">
                <a:solidFill>
                  <a:schemeClr val="bg1">
                    <a:lumMod val="65000"/>
                  </a:schemeClr>
                </a:solidFill>
                <a:cs typeface="Calibri Light"/>
              </a:rPr>
              <a:t>dataset</a:t>
            </a:r>
            <a:endParaRPr lang="es-ES" dirty="0" err="1">
              <a:solidFill>
                <a:schemeClr val="bg1">
                  <a:lumMod val="65000"/>
                </a:schemeClr>
              </a:solidFill>
              <a:cs typeface="Calibri Light"/>
            </a:endParaRPr>
          </a:p>
        </p:txBody>
      </p:sp>
      <p:sp>
        <p:nvSpPr>
          <p:cNvPr id="3" name="Subtítulo 2"/>
          <p:cNvSpPr>
            <a:spLocks noGrp="1"/>
          </p:cNvSpPr>
          <p:nvPr>
            <p:ph type="subTitle" idx="1"/>
          </p:nvPr>
        </p:nvSpPr>
        <p:spPr>
          <a:xfrm>
            <a:off x="1524000" y="2734838"/>
            <a:ext cx="9144000" cy="2820328"/>
          </a:xfrm>
        </p:spPr>
        <p:txBody>
          <a:bodyPr vert="horz" lIns="91440" tIns="45720" rIns="91440" bIns="45720" rtlCol="0" anchor="t">
            <a:normAutofit/>
          </a:bodyPr>
          <a:lstStyle/>
          <a:p>
            <a:pPr marL="342900" indent="-342900" algn="l">
              <a:buChar char="•"/>
            </a:pPr>
            <a:endParaRPr lang="es-ES" dirty="0">
              <a:cs typeface="Calibri"/>
            </a:endParaRPr>
          </a:p>
          <a:p>
            <a:pPr marL="342900" indent="-342900" algn="l">
              <a:buChar char="•"/>
            </a:pPr>
            <a:r>
              <a:rPr lang="es-ES" dirty="0" err="1">
                <a:cs typeface="Calibri"/>
              </a:rPr>
              <a:t>Kaggle</a:t>
            </a:r>
          </a:p>
          <a:p>
            <a:pPr marL="342900" indent="-342900" algn="l">
              <a:buChar char="•"/>
            </a:pPr>
            <a:r>
              <a:rPr lang="es-ES" dirty="0" err="1">
                <a:cs typeface="Calibri"/>
              </a:rPr>
              <a:t>Society</a:t>
            </a:r>
            <a:r>
              <a:rPr lang="es-ES" dirty="0">
                <a:cs typeface="Calibri"/>
              </a:rPr>
              <a:t> </a:t>
            </a:r>
            <a:r>
              <a:rPr lang="es-ES" dirty="0" err="1">
                <a:cs typeface="Calibri"/>
              </a:rPr>
              <a:t>for</a:t>
            </a:r>
            <a:r>
              <a:rPr lang="es-ES" dirty="0">
                <a:cs typeface="Calibri"/>
              </a:rPr>
              <a:t> </a:t>
            </a:r>
            <a:r>
              <a:rPr lang="es-ES" dirty="0" err="1">
                <a:cs typeface="Calibri"/>
              </a:rPr>
              <a:t>Imaging</a:t>
            </a:r>
            <a:r>
              <a:rPr lang="es-ES" dirty="0">
                <a:cs typeface="Calibri"/>
              </a:rPr>
              <a:t> </a:t>
            </a:r>
            <a:r>
              <a:rPr lang="es-ES" dirty="0" err="1">
                <a:cs typeface="Calibri"/>
              </a:rPr>
              <a:t>Informatics</a:t>
            </a:r>
            <a:r>
              <a:rPr lang="es-ES" dirty="0">
                <a:cs typeface="Calibri"/>
              </a:rPr>
              <a:t> in Medicine (SIIM)</a:t>
            </a:r>
          </a:p>
          <a:p>
            <a:pPr marL="342900" indent="-342900" algn="l">
              <a:buChar char="•"/>
            </a:pPr>
            <a:r>
              <a:rPr lang="es-ES" dirty="0">
                <a:cs typeface="Calibri"/>
              </a:rPr>
              <a:t>Skin </a:t>
            </a:r>
            <a:r>
              <a:rPr lang="es-ES" dirty="0" err="1">
                <a:cs typeface="Calibri"/>
              </a:rPr>
              <a:t>Imaging</a:t>
            </a:r>
            <a:r>
              <a:rPr lang="es-ES" dirty="0">
                <a:cs typeface="Calibri"/>
              </a:rPr>
              <a:t> </a:t>
            </a:r>
            <a:r>
              <a:rPr lang="es-ES" dirty="0" err="1">
                <a:cs typeface="Calibri"/>
              </a:rPr>
              <a:t>Collaboration</a:t>
            </a:r>
            <a:r>
              <a:rPr lang="es-ES" dirty="0">
                <a:cs typeface="Calibri"/>
              </a:rPr>
              <a:t> (ISIC)</a:t>
            </a:r>
          </a:p>
          <a:p>
            <a:pPr marL="342900" indent="-342900" algn="l">
              <a:buChar char="•"/>
            </a:pPr>
            <a:endParaRPr lang="es-ES" dirty="0">
              <a:cs typeface="Calibri"/>
            </a:endParaRPr>
          </a:p>
          <a:p>
            <a:pPr marL="342900" indent="-342900" algn="l">
              <a:buChar char="•"/>
            </a:pPr>
            <a:endParaRPr lang="es-ES" dirty="0">
              <a:cs typeface="Calibri"/>
            </a:endParaRPr>
          </a:p>
        </p:txBody>
      </p:sp>
    </p:spTree>
    <p:extLst>
      <p:ext uri="{BB962C8B-B14F-4D97-AF65-F5344CB8AC3E}">
        <p14:creationId xmlns:p14="http://schemas.microsoft.com/office/powerpoint/2010/main" val="280534486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2293241"/>
            <a:ext cx="9144000" cy="978619"/>
          </a:xfrm>
        </p:spPr>
        <p:txBody>
          <a:bodyPr>
            <a:normAutofit/>
          </a:bodyPr>
          <a:lstStyle/>
          <a:p>
            <a:r>
              <a:rPr lang="es-ES">
                <a:cs typeface="Calibri Light" panose="020F0302020204030204"/>
              </a:rPr>
              <a:t>Bibliografía</a:t>
            </a:r>
          </a:p>
        </p:txBody>
      </p:sp>
      <p:sp>
        <p:nvSpPr>
          <p:cNvPr id="3" name="Subtítulo 2"/>
          <p:cNvSpPr>
            <a:spLocks noGrp="1"/>
          </p:cNvSpPr>
          <p:nvPr>
            <p:ph type="subTitle" idx="1"/>
          </p:nvPr>
        </p:nvSpPr>
        <p:spPr>
          <a:xfrm>
            <a:off x="1524000" y="3673399"/>
            <a:ext cx="9144000" cy="1342792"/>
          </a:xfrm>
        </p:spPr>
        <p:txBody>
          <a:bodyPr vert="horz" lIns="91440" tIns="45720" rIns="91440" bIns="45720" rtlCol="0" anchor="t">
            <a:normAutofit/>
          </a:bodyPr>
          <a:lstStyle/>
          <a:p>
            <a:endParaRPr lang="es-ES" dirty="0">
              <a:solidFill>
                <a:schemeClr val="bg1">
                  <a:lumMod val="65000"/>
                </a:schemeClr>
              </a:solidFill>
              <a:cs typeface="Calibri" panose="020F0502020204030204"/>
            </a:endParaRPr>
          </a:p>
        </p:txBody>
      </p:sp>
    </p:spTree>
    <p:extLst>
      <p:ext uri="{BB962C8B-B14F-4D97-AF65-F5344CB8AC3E}">
        <p14:creationId xmlns:p14="http://schemas.microsoft.com/office/powerpoint/2010/main" val="42171434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a:cs typeface="Calibri Light"/>
              </a:rPr>
              <a:t>FIN</a:t>
            </a:r>
          </a:p>
        </p:txBody>
      </p:sp>
      <p:sp>
        <p:nvSpPr>
          <p:cNvPr id="3" name="Subtítulo 2"/>
          <p:cNvSpPr>
            <a:spLocks noGrp="1"/>
          </p:cNvSpPr>
          <p:nvPr>
            <p:ph type="subTitle" idx="1"/>
          </p:nvPr>
        </p:nvSpPr>
        <p:spPr/>
        <p:txBody>
          <a:bodyPr vert="horz" lIns="91440" tIns="45720" rIns="91440" bIns="45720" rtlCol="0" anchor="t">
            <a:normAutofit/>
          </a:bodyPr>
          <a:lstStyle/>
          <a:p>
            <a:r>
              <a:rPr lang="es-ES" dirty="0">
                <a:cs typeface="Calibri"/>
              </a:rPr>
              <a:t>A. Giuliano </a:t>
            </a:r>
            <a:r>
              <a:rPr lang="es-ES" dirty="0" err="1">
                <a:cs typeface="Calibri"/>
              </a:rPr>
              <a:t>Mirabella</a:t>
            </a:r>
            <a:r>
              <a:rPr lang="es-ES" dirty="0">
                <a:cs typeface="Calibri"/>
              </a:rPr>
              <a:t> </a:t>
            </a:r>
            <a:r>
              <a:rPr lang="es-ES" dirty="0" err="1">
                <a:cs typeface="Calibri"/>
              </a:rPr>
              <a:t>Galvín</a:t>
            </a:r>
            <a:endParaRPr lang="es-ES" dirty="0" err="1"/>
          </a:p>
        </p:txBody>
      </p:sp>
    </p:spTree>
    <p:extLst>
      <p:ext uri="{BB962C8B-B14F-4D97-AF65-F5344CB8AC3E}">
        <p14:creationId xmlns:p14="http://schemas.microsoft.com/office/powerpoint/2010/main" val="1172621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2293241"/>
            <a:ext cx="9144000" cy="978619"/>
          </a:xfrm>
        </p:spPr>
        <p:txBody>
          <a:bodyPr>
            <a:normAutofit/>
          </a:bodyPr>
          <a:lstStyle/>
          <a:p>
            <a:r>
              <a:rPr lang="es-ES">
                <a:cs typeface="Calibri Light" panose="020F0302020204030204"/>
              </a:rPr>
              <a:t>Introducción</a:t>
            </a:r>
          </a:p>
        </p:txBody>
      </p:sp>
      <p:sp>
        <p:nvSpPr>
          <p:cNvPr id="3" name="Subtítulo 2"/>
          <p:cNvSpPr>
            <a:spLocks noGrp="1"/>
          </p:cNvSpPr>
          <p:nvPr>
            <p:ph type="subTitle" idx="1"/>
          </p:nvPr>
        </p:nvSpPr>
        <p:spPr>
          <a:xfrm>
            <a:off x="1524000" y="3673399"/>
            <a:ext cx="9144000" cy="1342792"/>
          </a:xfrm>
        </p:spPr>
        <p:txBody>
          <a:bodyPr vert="horz" lIns="91440" tIns="45720" rIns="91440" bIns="45720" rtlCol="0" anchor="t">
            <a:normAutofit/>
          </a:bodyPr>
          <a:lstStyle/>
          <a:p>
            <a:r>
              <a:rPr lang="es-ES">
                <a:solidFill>
                  <a:schemeClr val="bg1">
                    <a:lumMod val="65000"/>
                  </a:schemeClr>
                </a:solidFill>
                <a:cs typeface="Calibri" panose="020F0502020204030204"/>
              </a:rPr>
              <a:t>El proyecto</a:t>
            </a:r>
            <a:endParaRPr lang="es-ES" dirty="0">
              <a:solidFill>
                <a:schemeClr val="bg1">
                  <a:lumMod val="65000"/>
                </a:schemeClr>
              </a:solidFill>
              <a:cs typeface="Calibri" panose="020F0502020204030204"/>
            </a:endParaRPr>
          </a:p>
        </p:txBody>
      </p:sp>
    </p:spTree>
    <p:extLst>
      <p:ext uri="{BB962C8B-B14F-4D97-AF65-F5344CB8AC3E}">
        <p14:creationId xmlns:p14="http://schemas.microsoft.com/office/powerpoint/2010/main" val="2618108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834290"/>
            <a:ext cx="9144000" cy="1573350"/>
          </a:xfrm>
        </p:spPr>
        <p:txBody>
          <a:bodyPr>
            <a:normAutofit/>
          </a:bodyPr>
          <a:lstStyle/>
          <a:p>
            <a:pPr algn="l"/>
            <a:r>
              <a:rPr lang="es-ES" dirty="0">
                <a:cs typeface="Calibri Light"/>
              </a:rPr>
              <a:t>Introducción</a:t>
            </a:r>
            <a:br>
              <a:rPr lang="es-ES" dirty="0">
                <a:cs typeface="Calibri Light"/>
              </a:rPr>
            </a:br>
            <a:r>
              <a:rPr lang="es-ES" sz="3200">
                <a:solidFill>
                  <a:schemeClr val="bg1">
                    <a:lumMod val="65000"/>
                  </a:schemeClr>
                </a:solidFill>
                <a:cs typeface="Calibri Light"/>
              </a:rPr>
              <a:t>El proyecto: objetivos</a:t>
            </a:r>
            <a:endParaRPr lang="es-ES" sz="3200" dirty="0">
              <a:solidFill>
                <a:schemeClr val="bg1">
                  <a:lumMod val="65000"/>
                </a:schemeClr>
              </a:solidFill>
              <a:cs typeface="Calibri Light"/>
            </a:endParaRPr>
          </a:p>
        </p:txBody>
      </p:sp>
      <p:sp>
        <p:nvSpPr>
          <p:cNvPr id="3" name="Subtítulo 2"/>
          <p:cNvSpPr>
            <a:spLocks noGrp="1"/>
          </p:cNvSpPr>
          <p:nvPr>
            <p:ph type="subTitle" idx="1"/>
          </p:nvPr>
        </p:nvSpPr>
        <p:spPr>
          <a:xfrm>
            <a:off x="1524000" y="2734838"/>
            <a:ext cx="9144000" cy="2820328"/>
          </a:xfrm>
        </p:spPr>
        <p:txBody>
          <a:bodyPr vert="horz" lIns="91440" tIns="45720" rIns="91440" bIns="45720" rtlCol="0" anchor="t">
            <a:normAutofit/>
          </a:bodyPr>
          <a:lstStyle/>
          <a:p>
            <a:pPr marL="342900" indent="-342900" algn="l">
              <a:buChar char="•"/>
            </a:pPr>
            <a:endParaRPr lang="es-ES" dirty="0">
              <a:cs typeface="Calibri"/>
            </a:endParaRPr>
          </a:p>
          <a:p>
            <a:pPr marL="342900" indent="-342900" algn="l">
              <a:buChar char="•"/>
            </a:pPr>
            <a:r>
              <a:rPr lang="es-ES" dirty="0">
                <a:cs typeface="Calibri"/>
              </a:rPr>
              <a:t>Técnicas de Digital </a:t>
            </a:r>
            <a:r>
              <a:rPr lang="es-ES" dirty="0" err="1">
                <a:cs typeface="Calibri"/>
              </a:rPr>
              <a:t>Images</a:t>
            </a:r>
            <a:r>
              <a:rPr lang="es-ES" dirty="0">
                <a:cs typeface="Calibri"/>
              </a:rPr>
              <a:t> Processing (DIP)</a:t>
            </a:r>
          </a:p>
          <a:p>
            <a:pPr marL="342900" indent="-342900" algn="l">
              <a:buChar char="•"/>
            </a:pPr>
            <a:r>
              <a:rPr lang="es-ES" dirty="0">
                <a:cs typeface="Calibri"/>
              </a:rPr>
              <a:t>Técnicas de IA</a:t>
            </a:r>
          </a:p>
          <a:p>
            <a:pPr marL="342900" indent="-342900" algn="l">
              <a:buChar char="•"/>
            </a:pPr>
            <a:r>
              <a:rPr lang="es-ES" dirty="0">
                <a:cs typeface="Calibri"/>
              </a:rPr>
              <a:t>Experimentación, pruebas y comparación de varios sistemas de IA</a:t>
            </a: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spTree>
    <p:extLst>
      <p:ext uri="{BB962C8B-B14F-4D97-AF65-F5344CB8AC3E}">
        <p14:creationId xmlns:p14="http://schemas.microsoft.com/office/powerpoint/2010/main" val="3730060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834290"/>
            <a:ext cx="9144000" cy="1573350"/>
          </a:xfrm>
        </p:spPr>
        <p:txBody>
          <a:bodyPr>
            <a:normAutofit/>
          </a:bodyPr>
          <a:lstStyle/>
          <a:p>
            <a:pPr algn="l"/>
            <a:r>
              <a:rPr lang="es-ES">
                <a:cs typeface="Calibri Light"/>
              </a:rPr>
              <a:t>Introducción</a:t>
            </a:r>
            <a:br>
              <a:rPr lang="es-ES" dirty="0">
                <a:cs typeface="Calibri Light"/>
              </a:rPr>
            </a:br>
            <a:r>
              <a:rPr lang="es-ES" sz="3200">
                <a:solidFill>
                  <a:schemeClr val="bg1">
                    <a:lumMod val="65000"/>
                  </a:schemeClr>
                </a:solidFill>
                <a:cs typeface="Calibri Light"/>
              </a:rPr>
              <a:t>El proyecto: procesos DIP</a:t>
            </a:r>
            <a:endParaRPr lang="en-US">
              <a:solidFill>
                <a:schemeClr val="bg1">
                  <a:lumMod val="65000"/>
                </a:schemeClr>
              </a:solidFill>
              <a:cs typeface="Calibri Light" panose="020F0302020204030204"/>
            </a:endParaRPr>
          </a:p>
        </p:txBody>
      </p:sp>
      <p:sp>
        <p:nvSpPr>
          <p:cNvPr id="3" name="Subtítulo 2"/>
          <p:cNvSpPr>
            <a:spLocks noGrp="1"/>
          </p:cNvSpPr>
          <p:nvPr>
            <p:ph type="subTitle" idx="1"/>
          </p:nvPr>
        </p:nvSpPr>
        <p:spPr>
          <a:xfrm>
            <a:off x="1524000" y="2734838"/>
            <a:ext cx="9144000" cy="2820328"/>
          </a:xfrm>
        </p:spPr>
        <p:txBody>
          <a:bodyPr vert="horz" lIns="91440" tIns="45720" rIns="91440" bIns="45720" rtlCol="0" anchor="t">
            <a:normAutofit/>
          </a:bodyPr>
          <a:lstStyle/>
          <a:p>
            <a:pPr marL="342900" indent="-342900" algn="l">
              <a:buChar char="•"/>
            </a:pPr>
            <a:endParaRPr lang="es-ES" dirty="0">
              <a:cs typeface="Calibri"/>
            </a:endParaRPr>
          </a:p>
          <a:p>
            <a:pPr marL="342900" indent="-342900" algn="l">
              <a:buChar char="•"/>
            </a:pPr>
            <a:r>
              <a:rPr lang="es-ES" dirty="0">
                <a:cs typeface="Calibri"/>
              </a:rPr>
              <a:t>Procesamientos como: segmentación y </a:t>
            </a:r>
            <a:r>
              <a:rPr lang="es-ES" dirty="0" err="1">
                <a:cs typeface="Calibri"/>
              </a:rPr>
              <a:t>hairs-removal</a:t>
            </a:r>
            <a:endParaRPr lang="es-ES" dirty="0">
              <a:cs typeface="Calibri"/>
            </a:endParaRPr>
          </a:p>
          <a:p>
            <a:pPr marL="342900" indent="-342900" algn="l">
              <a:buChar char="•"/>
            </a:pPr>
            <a:r>
              <a:rPr lang="es-ES" dirty="0">
                <a:cs typeface="Calibri"/>
              </a:rPr>
              <a:t>Ausencia de "</a:t>
            </a:r>
            <a:r>
              <a:rPr lang="es-ES" dirty="0" err="1">
                <a:cs typeface="Calibri"/>
              </a:rPr>
              <a:t>ground</a:t>
            </a:r>
            <a:r>
              <a:rPr lang="es-ES" dirty="0">
                <a:cs typeface="Calibri"/>
              </a:rPr>
              <a:t> </a:t>
            </a:r>
            <a:r>
              <a:rPr lang="es-ES" dirty="0" err="1">
                <a:cs typeface="Calibri"/>
              </a:rPr>
              <a:t>truth</a:t>
            </a:r>
            <a:r>
              <a:rPr lang="es-ES" dirty="0">
                <a:cs typeface="Calibri"/>
              </a:rPr>
              <a:t>"</a:t>
            </a:r>
          </a:p>
          <a:p>
            <a:pPr marL="342900" indent="-342900" algn="l">
              <a:buChar char="•"/>
            </a:pPr>
            <a:r>
              <a:rPr lang="es-ES" dirty="0">
                <a:cs typeface="Calibri"/>
              </a:rPr>
              <a:t>Correlación final</a:t>
            </a: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spTree>
    <p:extLst>
      <p:ext uri="{BB962C8B-B14F-4D97-AF65-F5344CB8AC3E}">
        <p14:creationId xmlns:p14="http://schemas.microsoft.com/office/powerpoint/2010/main" val="22506961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834290"/>
            <a:ext cx="9144000" cy="1573350"/>
          </a:xfrm>
        </p:spPr>
        <p:txBody>
          <a:bodyPr>
            <a:normAutofit/>
          </a:bodyPr>
          <a:lstStyle/>
          <a:p>
            <a:pPr algn="l"/>
            <a:r>
              <a:rPr lang="es-ES">
                <a:cs typeface="Calibri Light"/>
              </a:rPr>
              <a:t>Introducción</a:t>
            </a:r>
            <a:br>
              <a:rPr lang="es-ES" dirty="0">
                <a:cs typeface="Calibri Light"/>
              </a:rPr>
            </a:br>
            <a:r>
              <a:rPr lang="es-ES" sz="3200">
                <a:solidFill>
                  <a:schemeClr val="bg1">
                    <a:lumMod val="65000"/>
                  </a:schemeClr>
                </a:solidFill>
                <a:cs typeface="Calibri Light"/>
              </a:rPr>
              <a:t>El proyecto</a:t>
            </a:r>
          </a:p>
        </p:txBody>
      </p:sp>
      <p:sp>
        <p:nvSpPr>
          <p:cNvPr id="3" name="Subtítulo 2"/>
          <p:cNvSpPr>
            <a:spLocks noGrp="1"/>
          </p:cNvSpPr>
          <p:nvPr>
            <p:ph type="subTitle" idx="1"/>
          </p:nvPr>
        </p:nvSpPr>
        <p:spPr>
          <a:xfrm>
            <a:off x="1524000" y="2734838"/>
            <a:ext cx="9144000" cy="2820328"/>
          </a:xfrm>
        </p:spPr>
        <p:txBody>
          <a:bodyPr vert="horz" lIns="91440" tIns="45720" rIns="91440" bIns="45720" rtlCol="0" anchor="t">
            <a:normAutofit/>
          </a:bodyPr>
          <a:lstStyle/>
          <a:p>
            <a:r>
              <a:rPr lang="es-ES">
                <a:cs typeface="Calibri"/>
              </a:rPr>
              <a:t>Cita textual de Kaggle:</a:t>
            </a:r>
            <a:endParaRPr lang="es-ES" dirty="0">
              <a:cs typeface="Calibri"/>
            </a:endParaRPr>
          </a:p>
          <a:p>
            <a:endParaRPr lang="es-ES" dirty="0">
              <a:cs typeface="Calibri"/>
            </a:endParaRPr>
          </a:p>
          <a:p>
            <a:r>
              <a:rPr lang="es-ES" dirty="0">
                <a:cs typeface="Calibri"/>
              </a:rPr>
              <a:t>"El melanoma es una enfermedad mortal, pero cuando detectada a tiempo puede curarse casi siempre con una mínima cirugía. Las herramientas de diagnóstico de melanoma por imagen mejorarán la precisión del diagnóstico de los dermatólogos, lo que tiene la oportunidad de influenciar positivamente millones de personas"</a:t>
            </a: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spTree>
    <p:extLst>
      <p:ext uri="{BB962C8B-B14F-4D97-AF65-F5344CB8AC3E}">
        <p14:creationId xmlns:p14="http://schemas.microsoft.com/office/powerpoint/2010/main" val="3025860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2293241"/>
            <a:ext cx="9144000" cy="978619"/>
          </a:xfrm>
        </p:spPr>
        <p:txBody>
          <a:bodyPr>
            <a:normAutofit/>
          </a:bodyPr>
          <a:lstStyle/>
          <a:p>
            <a:r>
              <a:rPr lang="es-ES">
                <a:cs typeface="Calibri Light" panose="020F0302020204030204"/>
              </a:rPr>
              <a:t>Overview</a:t>
            </a:r>
          </a:p>
        </p:txBody>
      </p:sp>
      <p:sp>
        <p:nvSpPr>
          <p:cNvPr id="3" name="Subtítulo 2"/>
          <p:cNvSpPr>
            <a:spLocks noGrp="1"/>
          </p:cNvSpPr>
          <p:nvPr>
            <p:ph type="subTitle" idx="1"/>
          </p:nvPr>
        </p:nvSpPr>
        <p:spPr>
          <a:xfrm>
            <a:off x="1524000" y="3673399"/>
            <a:ext cx="9144000" cy="1342792"/>
          </a:xfrm>
        </p:spPr>
        <p:txBody>
          <a:bodyPr vert="horz" lIns="91440" tIns="45720" rIns="91440" bIns="45720" rtlCol="0" anchor="t">
            <a:normAutofit/>
          </a:bodyPr>
          <a:lstStyle/>
          <a:p>
            <a:r>
              <a:rPr lang="es-ES">
                <a:solidFill>
                  <a:schemeClr val="bg1">
                    <a:lumMod val="65000"/>
                  </a:schemeClr>
                </a:solidFill>
                <a:cs typeface="Calibri" panose="020F0502020204030204"/>
              </a:rPr>
              <a:t>Digital Images Processing</a:t>
            </a:r>
            <a:endParaRPr lang="es-ES" dirty="0">
              <a:solidFill>
                <a:schemeClr val="bg1">
                  <a:lumMod val="65000"/>
                </a:schemeClr>
              </a:solidFill>
              <a:cs typeface="Calibri" panose="020F0502020204030204"/>
            </a:endParaRPr>
          </a:p>
        </p:txBody>
      </p:sp>
    </p:spTree>
    <p:extLst>
      <p:ext uri="{BB962C8B-B14F-4D97-AF65-F5344CB8AC3E}">
        <p14:creationId xmlns:p14="http://schemas.microsoft.com/office/powerpoint/2010/main" val="2957048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dirty="0" err="1">
                <a:cs typeface="Calibri Light"/>
              </a:rPr>
              <a:t>Overview</a:t>
            </a:r>
            <a:br>
              <a:rPr lang="es-ES" dirty="0">
                <a:cs typeface="Calibri Light"/>
              </a:rPr>
            </a:br>
            <a:r>
              <a:rPr lang="es-ES" sz="3200" dirty="0">
                <a:solidFill>
                  <a:schemeClr val="bg1">
                    <a:lumMod val="65000"/>
                  </a:schemeClr>
                </a:solidFill>
                <a:cs typeface="Calibri Light"/>
              </a:rPr>
              <a:t>Digital </a:t>
            </a:r>
            <a:r>
              <a:rPr lang="es-ES" sz="3200" dirty="0" err="1">
                <a:solidFill>
                  <a:schemeClr val="bg1">
                    <a:lumMod val="65000"/>
                  </a:schemeClr>
                </a:solidFill>
                <a:cs typeface="Calibri Light"/>
              </a:rPr>
              <a:t>Images</a:t>
            </a:r>
            <a:r>
              <a:rPr lang="es-ES" sz="3200" dirty="0">
                <a:solidFill>
                  <a:schemeClr val="bg1">
                    <a:lumMod val="65000"/>
                  </a:schemeClr>
                </a:solidFill>
                <a:cs typeface="Calibri Light"/>
              </a:rPr>
              <a:t> Processing</a:t>
            </a:r>
            <a:endParaRPr lang="en-US" dirty="0">
              <a:solidFill>
                <a:schemeClr val="bg1">
                  <a:lumMod val="65000"/>
                </a:schemeClr>
              </a:solidFill>
              <a:cs typeface="Calibri Light"/>
            </a:endParaRPr>
          </a:p>
        </p:txBody>
      </p:sp>
      <p:sp>
        <p:nvSpPr>
          <p:cNvPr id="3" name="Subtítulo 2"/>
          <p:cNvSpPr>
            <a:spLocks noGrp="1"/>
          </p:cNvSpPr>
          <p:nvPr>
            <p:ph type="subTitle" idx="1"/>
          </p:nvPr>
        </p:nvSpPr>
        <p:spPr>
          <a:xfrm>
            <a:off x="1524000" y="2641911"/>
            <a:ext cx="9144000" cy="2820328"/>
          </a:xfrm>
        </p:spPr>
        <p:txBody>
          <a:bodyPr vert="horz" lIns="91440" tIns="45720" rIns="91440" bIns="45720" rtlCol="0" anchor="t">
            <a:normAutofit/>
          </a:bodyPr>
          <a:lstStyle/>
          <a:p>
            <a:pPr marL="342900" indent="-342900" algn="l">
              <a:buChar char="•"/>
            </a:pPr>
            <a:endParaRPr lang="es-ES" dirty="0">
              <a:cs typeface="Calibri"/>
            </a:endParaRPr>
          </a:p>
          <a:p>
            <a:r>
              <a:rPr lang="es-ES" dirty="0">
                <a:cs typeface="Calibri"/>
              </a:rPr>
              <a:t>Las imágenes son tensores:</a:t>
            </a:r>
          </a:p>
          <a:p>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pic>
        <p:nvPicPr>
          <p:cNvPr id="5" name="Picture 5" descr="A picture containing object, clock&#10;&#10;Description automatically generated">
            <a:extLst>
              <a:ext uri="{FF2B5EF4-FFF2-40B4-BE49-F238E27FC236}">
                <a16:creationId xmlns:a16="http://schemas.microsoft.com/office/drawing/2014/main" id="{B64C2F0D-3D15-419E-B4A8-5374802A5F1A}"/>
              </a:ext>
            </a:extLst>
          </p:cNvPr>
          <p:cNvPicPr>
            <a:picLocks noChangeAspect="1"/>
          </p:cNvPicPr>
          <p:nvPr/>
        </p:nvPicPr>
        <p:blipFill>
          <a:blip r:embed="rId2"/>
          <a:stretch>
            <a:fillRect/>
          </a:stretch>
        </p:blipFill>
        <p:spPr>
          <a:xfrm>
            <a:off x="4724400" y="3719706"/>
            <a:ext cx="2743200" cy="663806"/>
          </a:xfrm>
          <a:prstGeom prst="rect">
            <a:avLst/>
          </a:prstGeom>
        </p:spPr>
      </p:pic>
      <p:pic>
        <p:nvPicPr>
          <p:cNvPr id="8" name="Picture 8">
            <a:extLst>
              <a:ext uri="{FF2B5EF4-FFF2-40B4-BE49-F238E27FC236}">
                <a16:creationId xmlns:a16="http://schemas.microsoft.com/office/drawing/2014/main" id="{B1D31664-4570-40B3-A1AD-D7618DBD6710}"/>
              </a:ext>
            </a:extLst>
          </p:cNvPr>
          <p:cNvPicPr>
            <a:picLocks noChangeAspect="1"/>
          </p:cNvPicPr>
          <p:nvPr/>
        </p:nvPicPr>
        <p:blipFill>
          <a:blip r:embed="rId3"/>
          <a:stretch>
            <a:fillRect/>
          </a:stretch>
        </p:blipFill>
        <p:spPr>
          <a:xfrm>
            <a:off x="3395546" y="4417026"/>
            <a:ext cx="5391614" cy="941850"/>
          </a:xfrm>
          <a:prstGeom prst="rect">
            <a:avLst/>
          </a:prstGeom>
        </p:spPr>
      </p:pic>
    </p:spTree>
    <p:extLst>
      <p:ext uri="{BB962C8B-B14F-4D97-AF65-F5344CB8AC3E}">
        <p14:creationId xmlns:p14="http://schemas.microsoft.com/office/powerpoint/2010/main" val="3173458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_tradnl" sz="3200">
                <a:solidFill>
                  <a:schemeClr val="bg1"/>
                </a:solidFill>
              </a:rPr>
              <a:t>Conversión a escala de gris</a:t>
            </a:r>
            <a:endParaRPr lang="es-ES_tradnl" sz="3200" kern="1200">
              <a:solidFill>
                <a:schemeClr val="bg1"/>
              </a:solidFill>
              <a:latin typeface="+mj-lt"/>
              <a:cs typeface="Calibri Light"/>
            </a:endParaRPr>
          </a:p>
        </p:txBody>
      </p:sp>
      <p:pic>
        <p:nvPicPr>
          <p:cNvPr id="3" name="Picture 7" descr="A picture containing photo, looking, sitting, standing&#10;&#10;Description automatically generated">
            <a:extLst>
              <a:ext uri="{FF2B5EF4-FFF2-40B4-BE49-F238E27FC236}">
                <a16:creationId xmlns:a16="http://schemas.microsoft.com/office/drawing/2014/main" id="{0F56BC14-35BA-4008-805F-B02E75A888B6}"/>
              </a:ext>
            </a:extLst>
          </p:cNvPr>
          <p:cNvPicPr>
            <a:picLocks noChangeAspect="1"/>
          </p:cNvPicPr>
          <p:nvPr/>
        </p:nvPicPr>
        <p:blipFill rotWithShape="1">
          <a:blip r:embed="rId2"/>
          <a:srcRect l="1882" r="4957" b="2"/>
          <a:stretch/>
        </p:blipFill>
        <p:spPr>
          <a:xfrm>
            <a:off x="6572230" y="2121507"/>
            <a:ext cx="2295441" cy="3024438"/>
          </a:xfrm>
          <a:prstGeom prst="rect">
            <a:avLst/>
          </a:prstGeom>
        </p:spPr>
      </p:pic>
      <p:pic>
        <p:nvPicPr>
          <p:cNvPr id="6" name="Picture 5" descr="A picture containing wooden, wood, cat, old&#10;&#10;Description automatically generated">
            <a:extLst>
              <a:ext uri="{FF2B5EF4-FFF2-40B4-BE49-F238E27FC236}">
                <a16:creationId xmlns:a16="http://schemas.microsoft.com/office/drawing/2014/main" id="{C40F7427-A5D9-4D4D-AE14-74E7B2CF71C3}"/>
              </a:ext>
            </a:extLst>
          </p:cNvPr>
          <p:cNvPicPr>
            <a:picLocks noChangeAspect="1"/>
          </p:cNvPicPr>
          <p:nvPr/>
        </p:nvPicPr>
        <p:blipFill rotWithShape="1">
          <a:blip r:embed="rId3"/>
          <a:srcRect l="6165" r="733"/>
          <a:stretch/>
        </p:blipFill>
        <p:spPr>
          <a:xfrm>
            <a:off x="3158178" y="2084336"/>
            <a:ext cx="2305475" cy="3061609"/>
          </a:xfrm>
          <a:prstGeom prst="rect">
            <a:avLst/>
          </a:prstGeom>
        </p:spPr>
      </p:pic>
      <p:pic>
        <p:nvPicPr>
          <p:cNvPr id="12" name="Picture 10" descr="A picture containing clock&#10;&#10;Description automatically generated">
            <a:extLst>
              <a:ext uri="{FF2B5EF4-FFF2-40B4-BE49-F238E27FC236}">
                <a16:creationId xmlns:a16="http://schemas.microsoft.com/office/drawing/2014/main" id="{5E832C13-05B1-440D-90D0-A9ECE72BE638}"/>
              </a:ext>
            </a:extLst>
          </p:cNvPr>
          <p:cNvPicPr>
            <a:picLocks noChangeAspect="1"/>
          </p:cNvPicPr>
          <p:nvPr/>
        </p:nvPicPr>
        <p:blipFill>
          <a:blip r:embed="rId4"/>
          <a:stretch>
            <a:fillRect/>
          </a:stretch>
        </p:blipFill>
        <p:spPr>
          <a:xfrm>
            <a:off x="3005254" y="5411955"/>
            <a:ext cx="5977053" cy="801237"/>
          </a:xfrm>
          <a:prstGeom prst="rect">
            <a:avLst/>
          </a:prstGeom>
        </p:spPr>
      </p:pic>
    </p:spTree>
    <p:extLst>
      <p:ext uri="{BB962C8B-B14F-4D97-AF65-F5344CB8AC3E}">
        <p14:creationId xmlns:p14="http://schemas.microsoft.com/office/powerpoint/2010/main" val="17540284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_tradnl" sz="3200">
                <a:solidFill>
                  <a:schemeClr val="bg1"/>
                </a:solidFill>
              </a:rPr>
              <a:t>Convolución</a:t>
            </a:r>
            <a:endParaRPr lang="es-ES_tradnl" sz="3200" kern="1200">
              <a:solidFill>
                <a:schemeClr val="bg1"/>
              </a:solidFill>
              <a:latin typeface="+mj-lt"/>
              <a:cs typeface="Calibri Light"/>
            </a:endParaRPr>
          </a:p>
        </p:txBody>
      </p:sp>
      <p:pic>
        <p:nvPicPr>
          <p:cNvPr id="4" name="Picture 4" descr="A close up of a logo&#10;&#10;Description automatically generated">
            <a:extLst>
              <a:ext uri="{FF2B5EF4-FFF2-40B4-BE49-F238E27FC236}">
                <a16:creationId xmlns:a16="http://schemas.microsoft.com/office/drawing/2014/main" id="{A9C1DCCB-E3F9-49D4-BB6C-FA47812CCC01}"/>
              </a:ext>
            </a:extLst>
          </p:cNvPr>
          <p:cNvPicPr>
            <a:picLocks noChangeAspect="1"/>
          </p:cNvPicPr>
          <p:nvPr/>
        </p:nvPicPr>
        <p:blipFill>
          <a:blip r:embed="rId2"/>
          <a:stretch>
            <a:fillRect/>
          </a:stretch>
        </p:blipFill>
        <p:spPr>
          <a:xfrm>
            <a:off x="3302620" y="2547500"/>
            <a:ext cx="5261516" cy="2952462"/>
          </a:xfrm>
          <a:prstGeom prst="rect">
            <a:avLst/>
          </a:prstGeom>
        </p:spPr>
      </p:pic>
    </p:spTree>
    <p:extLst>
      <p:ext uri="{BB962C8B-B14F-4D97-AF65-F5344CB8AC3E}">
        <p14:creationId xmlns:p14="http://schemas.microsoft.com/office/powerpoint/2010/main" val="2275605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834290"/>
            <a:ext cx="9144000" cy="1573350"/>
          </a:xfrm>
        </p:spPr>
        <p:txBody>
          <a:bodyPr>
            <a:normAutofit/>
          </a:bodyPr>
          <a:lstStyle/>
          <a:p>
            <a:pPr algn="l"/>
            <a:r>
              <a:rPr lang="es-ES">
                <a:cs typeface="Calibri Light"/>
              </a:rPr>
              <a:t>Prefacio</a:t>
            </a:r>
            <a:br>
              <a:rPr lang="es-ES" dirty="0">
                <a:cs typeface="Calibri Light"/>
              </a:rPr>
            </a:br>
            <a:endParaRPr lang="es-ES" sz="3200">
              <a:solidFill>
                <a:schemeClr val="bg1">
                  <a:lumMod val="65000"/>
                </a:schemeClr>
              </a:solidFill>
              <a:cs typeface="Calibri Light"/>
            </a:endParaRPr>
          </a:p>
        </p:txBody>
      </p:sp>
      <p:sp>
        <p:nvSpPr>
          <p:cNvPr id="3" name="Subtítulo 2"/>
          <p:cNvSpPr>
            <a:spLocks noGrp="1"/>
          </p:cNvSpPr>
          <p:nvPr>
            <p:ph type="subTitle" idx="1"/>
          </p:nvPr>
        </p:nvSpPr>
        <p:spPr>
          <a:xfrm>
            <a:off x="1524000" y="2400301"/>
            <a:ext cx="4033025" cy="2811036"/>
          </a:xfrm>
        </p:spPr>
        <p:txBody>
          <a:bodyPr vert="horz" lIns="91440" tIns="45720" rIns="91440" bIns="45720" rtlCol="0" anchor="t">
            <a:normAutofit/>
          </a:bodyPr>
          <a:lstStyle/>
          <a:p>
            <a:pPr marL="342900" indent="-342900" algn="l">
              <a:buFont typeface="Arial,Sans-Serif" panose="020B0604020202020204" pitchFamily="34" charset="0"/>
              <a:buChar char="•"/>
            </a:pPr>
            <a:endParaRPr lang="en-US" dirty="0">
              <a:ea typeface="+mn-lt"/>
              <a:cs typeface="+mn-lt"/>
            </a:endParaRPr>
          </a:p>
          <a:p>
            <a:pPr marL="342900" indent="-342900" algn="l">
              <a:buFont typeface="Arial,Sans-Serif" panose="020B0604020202020204" pitchFamily="34" charset="0"/>
              <a:buChar char="•"/>
            </a:pPr>
            <a:r>
              <a:rPr lang="en-US">
                <a:ea typeface="+mn-lt"/>
                <a:cs typeface="+mn-lt"/>
              </a:rPr>
              <a:t>Primeras ideas de trabajo</a:t>
            </a:r>
            <a:endParaRPr lang="en-US"/>
          </a:p>
          <a:p>
            <a:pPr marL="800100" lvl="1" indent="-342900" algn="l">
              <a:buFont typeface="Arial,Sans-Serif" panose="020B0604020202020204" pitchFamily="34" charset="0"/>
              <a:buChar char="•"/>
            </a:pPr>
            <a:endParaRPr lang="en-US" dirty="0">
              <a:ea typeface="+mn-lt"/>
              <a:cs typeface="+mn-lt"/>
            </a:endParaRPr>
          </a:p>
          <a:p>
            <a:pPr marL="800100" lvl="1" indent="-342900" algn="l">
              <a:buFont typeface="Arial,Sans-Serif" panose="020B0604020202020204" pitchFamily="34" charset="0"/>
              <a:buChar char="•"/>
            </a:pPr>
            <a:r>
              <a:rPr lang="en-US">
                <a:ea typeface="+mn-lt"/>
                <a:cs typeface="+mn-lt"/>
              </a:rPr>
              <a:t>Análisis de imágenes cerebrales</a:t>
            </a:r>
            <a:endParaRPr lang="en-US" dirty="0">
              <a:ea typeface="+mn-lt"/>
              <a:cs typeface="+mn-lt"/>
            </a:endParaRPr>
          </a:p>
          <a:p>
            <a:pPr marL="800100" lvl="1" indent="-342900" algn="l">
              <a:buFont typeface="Arial,Sans-Serif" panose="020B0604020202020204" pitchFamily="34" charset="0"/>
              <a:buChar char="•"/>
            </a:pPr>
            <a:r>
              <a:rPr lang="en-US">
                <a:ea typeface="+mn-lt"/>
                <a:cs typeface="+mn-lt"/>
              </a:rPr>
              <a:t>Predicción de resultados en radiología pulmonar</a:t>
            </a:r>
          </a:p>
          <a:p>
            <a:pPr marL="800100" lvl="1" indent="-342900" algn="l">
              <a:buFont typeface="Arial,Sans-Serif" panose="020B0604020202020204" pitchFamily="34" charset="0"/>
              <a:buChar char="•"/>
            </a:pPr>
            <a:endParaRPr lang="en-US" dirty="0">
              <a:ea typeface="+mn-lt"/>
              <a:cs typeface="+mn-lt"/>
            </a:endParaRPr>
          </a:p>
          <a:p>
            <a:pPr marL="342900" indent="-342900" algn="l">
              <a:buFont typeface="Arial,Sans-Serif" panose="020B0604020202020204" pitchFamily="34" charset="0"/>
              <a:buChar char="•"/>
            </a:pPr>
            <a:endParaRPr lang="en-US" dirty="0">
              <a:ea typeface="+mn-lt"/>
              <a:cs typeface="+mn-lt"/>
            </a:endParaRPr>
          </a:p>
        </p:txBody>
      </p:sp>
      <p:pic>
        <p:nvPicPr>
          <p:cNvPr id="4" name="Picture 4" descr="A picture containing dark, photo, sitting, standing&#10;&#10;Description automatically generated">
            <a:extLst>
              <a:ext uri="{FF2B5EF4-FFF2-40B4-BE49-F238E27FC236}">
                <a16:creationId xmlns:a16="http://schemas.microsoft.com/office/drawing/2014/main" id="{5EEC11D5-8D10-481E-862F-4EEF61F5A32D}"/>
              </a:ext>
            </a:extLst>
          </p:cNvPr>
          <p:cNvPicPr>
            <a:picLocks noChangeAspect="1"/>
          </p:cNvPicPr>
          <p:nvPr/>
        </p:nvPicPr>
        <p:blipFill>
          <a:blip r:embed="rId2"/>
          <a:stretch>
            <a:fillRect/>
          </a:stretch>
        </p:blipFill>
        <p:spPr>
          <a:xfrm>
            <a:off x="6099717" y="2001644"/>
            <a:ext cx="3607419" cy="3607419"/>
          </a:xfrm>
          <a:prstGeom prst="rect">
            <a:avLst/>
          </a:prstGeom>
        </p:spPr>
      </p:pic>
    </p:spTree>
    <p:extLst>
      <p:ext uri="{BB962C8B-B14F-4D97-AF65-F5344CB8AC3E}">
        <p14:creationId xmlns:p14="http://schemas.microsoft.com/office/powerpoint/2010/main" val="3902843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_tradnl" sz="3200">
                <a:solidFill>
                  <a:schemeClr val="bg1"/>
                </a:solidFill>
              </a:rPr>
              <a:t>Operaciones morfológicas</a:t>
            </a:r>
            <a:endParaRPr lang="es-ES_tradnl" sz="3200" kern="1200">
              <a:solidFill>
                <a:schemeClr val="bg1"/>
              </a:solidFill>
              <a:latin typeface="+mj-lt"/>
              <a:cs typeface="Calibri Light"/>
            </a:endParaRPr>
          </a:p>
        </p:txBody>
      </p:sp>
      <p:pic>
        <p:nvPicPr>
          <p:cNvPr id="3" name="Picture 4" descr="A picture containing showing, piece, large, close&#10;&#10;Description automatically generated">
            <a:extLst>
              <a:ext uri="{FF2B5EF4-FFF2-40B4-BE49-F238E27FC236}">
                <a16:creationId xmlns:a16="http://schemas.microsoft.com/office/drawing/2014/main" id="{A0190E87-580C-4A74-BF3F-FC41CC802530}"/>
              </a:ext>
            </a:extLst>
          </p:cNvPr>
          <p:cNvPicPr>
            <a:picLocks noChangeAspect="1"/>
          </p:cNvPicPr>
          <p:nvPr/>
        </p:nvPicPr>
        <p:blipFill>
          <a:blip r:embed="rId2"/>
          <a:stretch>
            <a:fillRect/>
          </a:stretch>
        </p:blipFill>
        <p:spPr>
          <a:xfrm>
            <a:off x="1406912" y="2398491"/>
            <a:ext cx="2743200" cy="2748675"/>
          </a:xfrm>
          <a:prstGeom prst="rect">
            <a:avLst/>
          </a:prstGeom>
        </p:spPr>
      </p:pic>
      <p:pic>
        <p:nvPicPr>
          <p:cNvPr id="5" name="Picture 5" descr="A picture containing piece, large, plane, board&#10;&#10;Description automatically generated">
            <a:extLst>
              <a:ext uri="{FF2B5EF4-FFF2-40B4-BE49-F238E27FC236}">
                <a16:creationId xmlns:a16="http://schemas.microsoft.com/office/drawing/2014/main" id="{8F839188-9FB4-4C7F-AB0E-A7AAC247A070}"/>
              </a:ext>
            </a:extLst>
          </p:cNvPr>
          <p:cNvPicPr>
            <a:picLocks noChangeAspect="1"/>
          </p:cNvPicPr>
          <p:nvPr/>
        </p:nvPicPr>
        <p:blipFill>
          <a:blip r:embed="rId3"/>
          <a:stretch>
            <a:fillRect/>
          </a:stretch>
        </p:blipFill>
        <p:spPr>
          <a:xfrm>
            <a:off x="4724400" y="2400117"/>
            <a:ext cx="2743200" cy="2726839"/>
          </a:xfrm>
          <a:prstGeom prst="rect">
            <a:avLst/>
          </a:prstGeom>
        </p:spPr>
      </p:pic>
      <p:pic>
        <p:nvPicPr>
          <p:cNvPr id="7" name="Picture 7" descr="A picture containing large, clock&#10;&#10;Description automatically generated">
            <a:extLst>
              <a:ext uri="{FF2B5EF4-FFF2-40B4-BE49-F238E27FC236}">
                <a16:creationId xmlns:a16="http://schemas.microsoft.com/office/drawing/2014/main" id="{0EC399B4-6235-46AC-A16C-E5BAD8B73257}"/>
              </a:ext>
            </a:extLst>
          </p:cNvPr>
          <p:cNvPicPr>
            <a:picLocks noChangeAspect="1"/>
          </p:cNvPicPr>
          <p:nvPr/>
        </p:nvPicPr>
        <p:blipFill>
          <a:blip r:embed="rId4"/>
          <a:stretch>
            <a:fillRect/>
          </a:stretch>
        </p:blipFill>
        <p:spPr>
          <a:xfrm>
            <a:off x="8264912" y="2399687"/>
            <a:ext cx="2743200" cy="2783457"/>
          </a:xfrm>
          <a:prstGeom prst="rect">
            <a:avLst/>
          </a:prstGeom>
        </p:spPr>
      </p:pic>
      <p:sp>
        <p:nvSpPr>
          <p:cNvPr id="11" name="Subtitle 8">
            <a:extLst>
              <a:ext uri="{FF2B5EF4-FFF2-40B4-BE49-F238E27FC236}">
                <a16:creationId xmlns:a16="http://schemas.microsoft.com/office/drawing/2014/main" id="{94277F17-CDEE-4A3F-A6DB-2CC7DFED760D}"/>
              </a:ext>
            </a:extLst>
          </p:cNvPr>
          <p:cNvSpPr txBox="1">
            <a:spLocks/>
          </p:cNvSpPr>
          <p:nvPr/>
        </p:nvSpPr>
        <p:spPr>
          <a:xfrm>
            <a:off x="1239644" y="5371365"/>
            <a:ext cx="3085172" cy="466299"/>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_tradnl">
                <a:cs typeface="Calibri"/>
              </a:rPr>
              <a:t>Original</a:t>
            </a:r>
          </a:p>
        </p:txBody>
      </p:sp>
      <p:sp>
        <p:nvSpPr>
          <p:cNvPr id="13" name="Subtitle 8">
            <a:extLst>
              <a:ext uri="{FF2B5EF4-FFF2-40B4-BE49-F238E27FC236}">
                <a16:creationId xmlns:a16="http://schemas.microsoft.com/office/drawing/2014/main" id="{179D08CC-FAEB-4816-9867-FC4C0C2310E0}"/>
              </a:ext>
            </a:extLst>
          </p:cNvPr>
          <p:cNvSpPr txBox="1">
            <a:spLocks/>
          </p:cNvSpPr>
          <p:nvPr/>
        </p:nvSpPr>
        <p:spPr>
          <a:xfrm>
            <a:off x="4454912" y="5371365"/>
            <a:ext cx="3085172" cy="466299"/>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_tradnl">
                <a:cs typeface="Calibri"/>
              </a:rPr>
              <a:t>Erosión</a:t>
            </a:r>
          </a:p>
        </p:txBody>
      </p:sp>
      <p:sp>
        <p:nvSpPr>
          <p:cNvPr id="15" name="Subtitle 8">
            <a:extLst>
              <a:ext uri="{FF2B5EF4-FFF2-40B4-BE49-F238E27FC236}">
                <a16:creationId xmlns:a16="http://schemas.microsoft.com/office/drawing/2014/main" id="{D9F0B14F-1B89-48D5-AA7B-84CC12CCDBF5}"/>
              </a:ext>
            </a:extLst>
          </p:cNvPr>
          <p:cNvSpPr txBox="1">
            <a:spLocks/>
          </p:cNvSpPr>
          <p:nvPr/>
        </p:nvSpPr>
        <p:spPr>
          <a:xfrm>
            <a:off x="8097644" y="5371364"/>
            <a:ext cx="3085172" cy="466299"/>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_tradnl">
                <a:cs typeface="Calibri"/>
              </a:rPr>
              <a:t>Dilatación</a:t>
            </a:r>
          </a:p>
        </p:txBody>
      </p:sp>
    </p:spTree>
    <p:extLst>
      <p:ext uri="{BB962C8B-B14F-4D97-AF65-F5344CB8AC3E}">
        <p14:creationId xmlns:p14="http://schemas.microsoft.com/office/powerpoint/2010/main" val="2281098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 sz="3200">
                <a:solidFill>
                  <a:schemeClr val="bg1"/>
                </a:solidFill>
                <a:ea typeface="+mj-lt"/>
                <a:cs typeface="+mj-lt"/>
              </a:rPr>
              <a:t>Operaciones morfológicas</a:t>
            </a:r>
            <a:endParaRPr lang="en-US"/>
          </a:p>
        </p:txBody>
      </p:sp>
      <p:sp>
        <p:nvSpPr>
          <p:cNvPr id="3" name="Subtitle 8">
            <a:extLst>
              <a:ext uri="{FF2B5EF4-FFF2-40B4-BE49-F238E27FC236}">
                <a16:creationId xmlns:a16="http://schemas.microsoft.com/office/drawing/2014/main" id="{02A2EB6F-CF2F-419F-89D0-19A8248251D6}"/>
              </a:ext>
            </a:extLst>
          </p:cNvPr>
          <p:cNvSpPr txBox="1">
            <a:spLocks/>
          </p:cNvSpPr>
          <p:nvPr/>
        </p:nvSpPr>
        <p:spPr>
          <a:xfrm>
            <a:off x="2837985" y="5343487"/>
            <a:ext cx="3085172" cy="466299"/>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_tradnl">
                <a:cs typeface="Calibri"/>
              </a:rPr>
              <a:t>Original</a:t>
            </a:r>
          </a:p>
        </p:txBody>
      </p:sp>
      <p:sp>
        <p:nvSpPr>
          <p:cNvPr id="5" name="Subtitle 8">
            <a:extLst>
              <a:ext uri="{FF2B5EF4-FFF2-40B4-BE49-F238E27FC236}">
                <a16:creationId xmlns:a16="http://schemas.microsoft.com/office/drawing/2014/main" id="{59380B6F-46BD-486F-934B-EB8FDFD32537}"/>
              </a:ext>
            </a:extLst>
          </p:cNvPr>
          <p:cNvSpPr txBox="1">
            <a:spLocks/>
          </p:cNvSpPr>
          <p:nvPr/>
        </p:nvSpPr>
        <p:spPr>
          <a:xfrm>
            <a:off x="6053253" y="5343487"/>
            <a:ext cx="3085172" cy="466299"/>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_tradnl">
                <a:cs typeface="Calibri"/>
              </a:rPr>
              <a:t>Apertura</a:t>
            </a:r>
          </a:p>
        </p:txBody>
      </p:sp>
      <p:pic>
        <p:nvPicPr>
          <p:cNvPr id="7" name="Picture 6" descr="A picture containing drawing&#10;&#10;Description automatically generated">
            <a:extLst>
              <a:ext uri="{FF2B5EF4-FFF2-40B4-BE49-F238E27FC236}">
                <a16:creationId xmlns:a16="http://schemas.microsoft.com/office/drawing/2014/main" id="{86A937A9-8351-477F-9756-D529203B0C93}"/>
              </a:ext>
            </a:extLst>
          </p:cNvPr>
          <p:cNvPicPr>
            <a:picLocks noChangeAspect="1"/>
          </p:cNvPicPr>
          <p:nvPr/>
        </p:nvPicPr>
        <p:blipFill>
          <a:blip r:embed="rId2"/>
          <a:stretch>
            <a:fillRect/>
          </a:stretch>
        </p:blipFill>
        <p:spPr>
          <a:xfrm>
            <a:off x="3600566" y="2646673"/>
            <a:ext cx="1552575" cy="2047875"/>
          </a:xfrm>
          <a:prstGeom prst="rect">
            <a:avLst/>
          </a:prstGeom>
        </p:spPr>
      </p:pic>
      <p:pic>
        <p:nvPicPr>
          <p:cNvPr id="11" name="Picture 9" descr="A picture containing knot&#10;&#10;Description automatically generated">
            <a:extLst>
              <a:ext uri="{FF2B5EF4-FFF2-40B4-BE49-F238E27FC236}">
                <a16:creationId xmlns:a16="http://schemas.microsoft.com/office/drawing/2014/main" id="{0EB00693-46EB-4B0C-A6F4-42AD7552FDA7}"/>
              </a:ext>
            </a:extLst>
          </p:cNvPr>
          <p:cNvPicPr>
            <a:picLocks noChangeAspect="1"/>
          </p:cNvPicPr>
          <p:nvPr/>
        </p:nvPicPr>
        <p:blipFill>
          <a:blip r:embed="rId3"/>
          <a:stretch>
            <a:fillRect/>
          </a:stretch>
        </p:blipFill>
        <p:spPr>
          <a:xfrm>
            <a:off x="6839647" y="2670717"/>
            <a:ext cx="1504950" cy="1981200"/>
          </a:xfrm>
          <a:prstGeom prst="rect">
            <a:avLst/>
          </a:prstGeom>
        </p:spPr>
      </p:pic>
    </p:spTree>
    <p:extLst>
      <p:ext uri="{BB962C8B-B14F-4D97-AF65-F5344CB8AC3E}">
        <p14:creationId xmlns:p14="http://schemas.microsoft.com/office/powerpoint/2010/main" val="3542228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 sz="3200">
                <a:solidFill>
                  <a:schemeClr val="bg1"/>
                </a:solidFill>
                <a:ea typeface="+mj-lt"/>
                <a:cs typeface="+mj-lt"/>
              </a:rPr>
              <a:t>Operaciones morfológicas</a:t>
            </a:r>
            <a:endParaRPr lang="en-US"/>
          </a:p>
        </p:txBody>
      </p:sp>
      <p:sp>
        <p:nvSpPr>
          <p:cNvPr id="3" name="Subtitle 8">
            <a:extLst>
              <a:ext uri="{FF2B5EF4-FFF2-40B4-BE49-F238E27FC236}">
                <a16:creationId xmlns:a16="http://schemas.microsoft.com/office/drawing/2014/main" id="{D83EF1DB-BD1B-4D69-ACBC-F1EE4D169764}"/>
              </a:ext>
            </a:extLst>
          </p:cNvPr>
          <p:cNvSpPr txBox="1">
            <a:spLocks/>
          </p:cNvSpPr>
          <p:nvPr/>
        </p:nvSpPr>
        <p:spPr>
          <a:xfrm>
            <a:off x="2837985" y="5343487"/>
            <a:ext cx="3085172" cy="466299"/>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_tradnl">
                <a:cs typeface="Calibri"/>
              </a:rPr>
              <a:t>Original</a:t>
            </a:r>
          </a:p>
        </p:txBody>
      </p:sp>
      <p:sp>
        <p:nvSpPr>
          <p:cNvPr id="5" name="Subtitle 8">
            <a:extLst>
              <a:ext uri="{FF2B5EF4-FFF2-40B4-BE49-F238E27FC236}">
                <a16:creationId xmlns:a16="http://schemas.microsoft.com/office/drawing/2014/main" id="{5E9F2C2F-AFBA-4D0D-B29A-B659118FC3CF}"/>
              </a:ext>
            </a:extLst>
          </p:cNvPr>
          <p:cNvSpPr txBox="1">
            <a:spLocks/>
          </p:cNvSpPr>
          <p:nvPr/>
        </p:nvSpPr>
        <p:spPr>
          <a:xfrm>
            <a:off x="6053253" y="5343487"/>
            <a:ext cx="3085172" cy="466299"/>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_tradnl">
                <a:cs typeface="Calibri"/>
              </a:rPr>
              <a:t>Cierre</a:t>
            </a:r>
          </a:p>
        </p:txBody>
      </p:sp>
      <p:pic>
        <p:nvPicPr>
          <p:cNvPr id="7" name="Picture 4" descr="A picture containing drawing&#10;&#10;Description automatically generated">
            <a:extLst>
              <a:ext uri="{FF2B5EF4-FFF2-40B4-BE49-F238E27FC236}">
                <a16:creationId xmlns:a16="http://schemas.microsoft.com/office/drawing/2014/main" id="{33928B39-F0B3-4B21-AECB-B60D4949874E}"/>
              </a:ext>
            </a:extLst>
          </p:cNvPr>
          <p:cNvPicPr>
            <a:picLocks noChangeAspect="1"/>
          </p:cNvPicPr>
          <p:nvPr/>
        </p:nvPicPr>
        <p:blipFill>
          <a:blip r:embed="rId2"/>
          <a:stretch>
            <a:fillRect/>
          </a:stretch>
        </p:blipFill>
        <p:spPr>
          <a:xfrm>
            <a:off x="3005254" y="2577687"/>
            <a:ext cx="2743200" cy="2074333"/>
          </a:xfrm>
          <a:prstGeom prst="rect">
            <a:avLst/>
          </a:prstGeom>
        </p:spPr>
      </p:pic>
      <p:pic>
        <p:nvPicPr>
          <p:cNvPr id="11" name="Picture 5" descr="A picture containing drawing&#10;&#10;Description automatically generated">
            <a:extLst>
              <a:ext uri="{FF2B5EF4-FFF2-40B4-BE49-F238E27FC236}">
                <a16:creationId xmlns:a16="http://schemas.microsoft.com/office/drawing/2014/main" id="{76894C79-1931-4626-B79E-3E1CCBBCF9CD}"/>
              </a:ext>
            </a:extLst>
          </p:cNvPr>
          <p:cNvPicPr>
            <a:picLocks noChangeAspect="1"/>
          </p:cNvPicPr>
          <p:nvPr/>
        </p:nvPicPr>
        <p:blipFill>
          <a:blip r:embed="rId3"/>
          <a:stretch>
            <a:fillRect/>
          </a:stretch>
        </p:blipFill>
        <p:spPr>
          <a:xfrm>
            <a:off x="6220522" y="2573454"/>
            <a:ext cx="2743200" cy="2082800"/>
          </a:xfrm>
          <a:prstGeom prst="rect">
            <a:avLst/>
          </a:prstGeom>
        </p:spPr>
      </p:pic>
    </p:spTree>
    <p:extLst>
      <p:ext uri="{BB962C8B-B14F-4D97-AF65-F5344CB8AC3E}">
        <p14:creationId xmlns:p14="http://schemas.microsoft.com/office/powerpoint/2010/main" val="9562827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2293241"/>
            <a:ext cx="9144000" cy="978619"/>
          </a:xfrm>
        </p:spPr>
        <p:txBody>
          <a:bodyPr>
            <a:normAutofit/>
          </a:bodyPr>
          <a:lstStyle/>
          <a:p>
            <a:r>
              <a:rPr lang="es-ES">
                <a:cs typeface="Calibri Light" panose="020F0302020204030204"/>
              </a:rPr>
              <a:t>Overview</a:t>
            </a:r>
          </a:p>
        </p:txBody>
      </p:sp>
      <p:sp>
        <p:nvSpPr>
          <p:cNvPr id="3" name="Subtítulo 2"/>
          <p:cNvSpPr>
            <a:spLocks noGrp="1"/>
          </p:cNvSpPr>
          <p:nvPr>
            <p:ph type="subTitle" idx="1"/>
          </p:nvPr>
        </p:nvSpPr>
        <p:spPr>
          <a:xfrm>
            <a:off x="1524000" y="3673399"/>
            <a:ext cx="9144000" cy="1342792"/>
          </a:xfrm>
        </p:spPr>
        <p:txBody>
          <a:bodyPr vert="horz" lIns="91440" tIns="45720" rIns="91440" bIns="45720" rtlCol="0" anchor="t">
            <a:normAutofit/>
          </a:bodyPr>
          <a:lstStyle/>
          <a:p>
            <a:r>
              <a:rPr lang="es-ES">
                <a:solidFill>
                  <a:schemeClr val="bg1">
                    <a:lumMod val="65000"/>
                  </a:schemeClr>
                </a:solidFill>
                <a:cs typeface="Calibri" panose="020F0502020204030204"/>
              </a:rPr>
              <a:t>Inteligencia Artificial</a:t>
            </a:r>
            <a:endParaRPr lang="es-ES" dirty="0">
              <a:solidFill>
                <a:schemeClr val="bg1">
                  <a:lumMod val="65000"/>
                </a:schemeClr>
              </a:solidFill>
              <a:cs typeface="Calibri" panose="020F0502020204030204"/>
            </a:endParaRPr>
          </a:p>
        </p:txBody>
      </p:sp>
    </p:spTree>
    <p:extLst>
      <p:ext uri="{BB962C8B-B14F-4D97-AF65-F5344CB8AC3E}">
        <p14:creationId xmlns:p14="http://schemas.microsoft.com/office/powerpoint/2010/main" val="38123049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Overview</a:t>
            </a:r>
            <a:br>
              <a:rPr lang="es-ES" dirty="0">
                <a:cs typeface="Calibri Light"/>
              </a:rPr>
            </a:br>
            <a:r>
              <a:rPr lang="es-ES" sz="3200">
                <a:solidFill>
                  <a:schemeClr val="bg1">
                    <a:lumMod val="65000"/>
                  </a:schemeClr>
                </a:solidFill>
                <a:cs typeface="Calibri Light"/>
              </a:rPr>
              <a:t>Inteligencia Artificial</a:t>
            </a:r>
          </a:p>
        </p:txBody>
      </p:sp>
      <p:pic>
        <p:nvPicPr>
          <p:cNvPr id="6" name="Picture 6" descr="A screenshot of a cell phone&#10;&#10;Description automatically generated">
            <a:extLst>
              <a:ext uri="{FF2B5EF4-FFF2-40B4-BE49-F238E27FC236}">
                <a16:creationId xmlns:a16="http://schemas.microsoft.com/office/drawing/2014/main" id="{EC0DBA78-98BD-4305-93E6-8975C44B7411}"/>
              </a:ext>
            </a:extLst>
          </p:cNvPr>
          <p:cNvPicPr>
            <a:picLocks noChangeAspect="1"/>
          </p:cNvPicPr>
          <p:nvPr/>
        </p:nvPicPr>
        <p:blipFill>
          <a:blip r:embed="rId2"/>
          <a:stretch>
            <a:fillRect/>
          </a:stretch>
        </p:blipFill>
        <p:spPr>
          <a:xfrm>
            <a:off x="3181814" y="2769406"/>
            <a:ext cx="5828370" cy="2880360"/>
          </a:xfrm>
          <a:prstGeom prst="rect">
            <a:avLst/>
          </a:prstGeom>
        </p:spPr>
      </p:pic>
    </p:spTree>
    <p:extLst>
      <p:ext uri="{BB962C8B-B14F-4D97-AF65-F5344CB8AC3E}">
        <p14:creationId xmlns:p14="http://schemas.microsoft.com/office/powerpoint/2010/main" val="34343985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Overview</a:t>
            </a:r>
            <a:br>
              <a:rPr lang="es-ES" dirty="0">
                <a:cs typeface="Calibri Light"/>
              </a:rPr>
            </a:br>
            <a:r>
              <a:rPr lang="es-ES" sz="3200">
                <a:solidFill>
                  <a:schemeClr val="bg1">
                    <a:lumMod val="65000"/>
                  </a:schemeClr>
                </a:solidFill>
                <a:cs typeface="Calibri Light"/>
              </a:rPr>
              <a:t>Inteligencia Artificial</a:t>
            </a:r>
          </a:p>
        </p:txBody>
      </p:sp>
      <p:pic>
        <p:nvPicPr>
          <p:cNvPr id="3" name="Picture 3" descr="A close up of a map&#10;&#10;Description automatically generated">
            <a:extLst>
              <a:ext uri="{FF2B5EF4-FFF2-40B4-BE49-F238E27FC236}">
                <a16:creationId xmlns:a16="http://schemas.microsoft.com/office/drawing/2014/main" id="{84B91E24-160E-4C9F-BF84-2837981FE48C}"/>
              </a:ext>
            </a:extLst>
          </p:cNvPr>
          <p:cNvPicPr>
            <a:picLocks noChangeAspect="1"/>
          </p:cNvPicPr>
          <p:nvPr/>
        </p:nvPicPr>
        <p:blipFill>
          <a:blip r:embed="rId2"/>
          <a:stretch>
            <a:fillRect/>
          </a:stretch>
        </p:blipFill>
        <p:spPr>
          <a:xfrm>
            <a:off x="2057400" y="3367811"/>
            <a:ext cx="8077200" cy="2176059"/>
          </a:xfrm>
          <a:prstGeom prst="rect">
            <a:avLst/>
          </a:prstGeom>
        </p:spPr>
      </p:pic>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641911"/>
            <a:ext cx="9144000" cy="2820328"/>
          </a:xfrm>
        </p:spPr>
        <p:txBody>
          <a:bodyPr vert="horz" lIns="91440" tIns="45720" rIns="91440" bIns="45720" rtlCol="0" anchor="t">
            <a:normAutofit/>
          </a:bodyPr>
          <a:lstStyle/>
          <a:p>
            <a:r>
              <a:rPr lang="es-ES">
                <a:cs typeface="Calibri"/>
              </a:rPr>
              <a:t>Unidad básica: perceptrón</a:t>
            </a:r>
            <a:endParaRPr lang="en-US"/>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spTree>
    <p:extLst>
      <p:ext uri="{BB962C8B-B14F-4D97-AF65-F5344CB8AC3E}">
        <p14:creationId xmlns:p14="http://schemas.microsoft.com/office/powerpoint/2010/main" val="1637772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Overview</a:t>
            </a:r>
            <a:br>
              <a:rPr lang="es-ES" dirty="0">
                <a:cs typeface="Calibri Light"/>
              </a:rPr>
            </a:br>
            <a:r>
              <a:rPr lang="es-ES" sz="3200">
                <a:solidFill>
                  <a:schemeClr val="bg1">
                    <a:lumMod val="65000"/>
                  </a:schemeClr>
                </a:solidFill>
                <a:cs typeface="Calibri Light"/>
              </a:rPr>
              <a:t>Inteligencia Artificial</a:t>
            </a: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641911"/>
            <a:ext cx="9144000" cy="2820328"/>
          </a:xfrm>
        </p:spPr>
        <p:txBody>
          <a:bodyPr vert="horz" lIns="91440" tIns="45720" rIns="91440" bIns="45720" rtlCol="0" anchor="t">
            <a:normAutofit/>
          </a:bodyPr>
          <a:lstStyle/>
          <a:p>
            <a:r>
              <a:rPr lang="es-ES">
                <a:cs typeface="Calibri"/>
              </a:rPr>
              <a:t>Perceptrón multicapa (MLP)</a:t>
            </a:r>
            <a:endParaRPr lang="en-US"/>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pic>
        <p:nvPicPr>
          <p:cNvPr id="5" name="Picture 5" descr="A close up of a map&#10;&#10;Description automatically generated">
            <a:extLst>
              <a:ext uri="{FF2B5EF4-FFF2-40B4-BE49-F238E27FC236}">
                <a16:creationId xmlns:a16="http://schemas.microsoft.com/office/drawing/2014/main" id="{3E212E9F-B6D6-4FFC-AC58-A7A56AE279EE}"/>
              </a:ext>
            </a:extLst>
          </p:cNvPr>
          <p:cNvPicPr>
            <a:picLocks noChangeAspect="1"/>
          </p:cNvPicPr>
          <p:nvPr/>
        </p:nvPicPr>
        <p:blipFill>
          <a:blip r:embed="rId2"/>
          <a:stretch>
            <a:fillRect/>
          </a:stretch>
        </p:blipFill>
        <p:spPr>
          <a:xfrm>
            <a:off x="3980986" y="3264463"/>
            <a:ext cx="4220736" cy="2568609"/>
          </a:xfrm>
          <a:prstGeom prst="rect">
            <a:avLst/>
          </a:prstGeom>
        </p:spPr>
      </p:pic>
    </p:spTree>
    <p:extLst>
      <p:ext uri="{BB962C8B-B14F-4D97-AF65-F5344CB8AC3E}">
        <p14:creationId xmlns:p14="http://schemas.microsoft.com/office/powerpoint/2010/main" val="21010043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Overview</a:t>
            </a:r>
            <a:br>
              <a:rPr lang="es-ES" dirty="0">
                <a:cs typeface="Calibri Light"/>
              </a:rPr>
            </a:br>
            <a:r>
              <a:rPr lang="es-ES" sz="3200">
                <a:solidFill>
                  <a:schemeClr val="bg1">
                    <a:lumMod val="65000"/>
                  </a:schemeClr>
                </a:solidFill>
                <a:cs typeface="Calibri Light"/>
              </a:rPr>
              <a:t>Inteligencia Artificial</a:t>
            </a: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641911"/>
            <a:ext cx="9144000" cy="2820328"/>
          </a:xfrm>
        </p:spPr>
        <p:txBody>
          <a:bodyPr vert="horz" lIns="91440" tIns="45720" rIns="91440" bIns="45720" rtlCol="0" anchor="t">
            <a:normAutofit/>
          </a:bodyPr>
          <a:lstStyle/>
          <a:p>
            <a:r>
              <a:rPr lang="es-ES">
                <a:cs typeface="Calibri"/>
              </a:rPr>
              <a:t>Convolución</a:t>
            </a:r>
            <a:endParaRPr lang="en-US"/>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pic>
        <p:nvPicPr>
          <p:cNvPr id="3" name="Picture 5" descr="A close up of text on a white background&#10;&#10;Description automatically generated">
            <a:extLst>
              <a:ext uri="{FF2B5EF4-FFF2-40B4-BE49-F238E27FC236}">
                <a16:creationId xmlns:a16="http://schemas.microsoft.com/office/drawing/2014/main" id="{F826966D-5B8C-4630-85D8-1C101596C703}"/>
              </a:ext>
            </a:extLst>
          </p:cNvPr>
          <p:cNvPicPr>
            <a:picLocks noChangeAspect="1"/>
          </p:cNvPicPr>
          <p:nvPr/>
        </p:nvPicPr>
        <p:blipFill rotWithShape="1">
          <a:blip r:embed="rId2"/>
          <a:srcRect t="15646" r="-178" b="340"/>
          <a:stretch/>
        </p:blipFill>
        <p:spPr>
          <a:xfrm>
            <a:off x="2940204" y="3121286"/>
            <a:ext cx="6302303" cy="2753894"/>
          </a:xfrm>
          <a:prstGeom prst="rect">
            <a:avLst/>
          </a:prstGeom>
        </p:spPr>
      </p:pic>
      <p:pic>
        <p:nvPicPr>
          <p:cNvPr id="5" name="Picture 5" descr="A close up of a logo&#10;&#10;Description automatically generated">
            <a:extLst>
              <a:ext uri="{FF2B5EF4-FFF2-40B4-BE49-F238E27FC236}">
                <a16:creationId xmlns:a16="http://schemas.microsoft.com/office/drawing/2014/main" id="{109C6574-EBCB-4944-AD0D-6C0DF98C7122}"/>
              </a:ext>
            </a:extLst>
          </p:cNvPr>
          <p:cNvPicPr>
            <a:picLocks noChangeAspect="1"/>
          </p:cNvPicPr>
          <p:nvPr/>
        </p:nvPicPr>
        <p:blipFill>
          <a:blip r:embed="rId3"/>
          <a:stretch>
            <a:fillRect/>
          </a:stretch>
        </p:blipFill>
        <p:spPr>
          <a:xfrm>
            <a:off x="7242717" y="2971431"/>
            <a:ext cx="2743200" cy="617772"/>
          </a:xfrm>
          <a:prstGeom prst="rect">
            <a:avLst/>
          </a:prstGeom>
        </p:spPr>
      </p:pic>
    </p:spTree>
    <p:extLst>
      <p:ext uri="{BB962C8B-B14F-4D97-AF65-F5344CB8AC3E}">
        <p14:creationId xmlns:p14="http://schemas.microsoft.com/office/powerpoint/2010/main" val="26524016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Overview</a:t>
            </a:r>
            <a:br>
              <a:rPr lang="es-ES" dirty="0">
                <a:cs typeface="Calibri Light"/>
              </a:rPr>
            </a:br>
            <a:r>
              <a:rPr lang="es-ES" sz="3200">
                <a:solidFill>
                  <a:schemeClr val="bg1">
                    <a:lumMod val="65000"/>
                  </a:schemeClr>
                </a:solidFill>
                <a:cs typeface="Calibri Light"/>
              </a:rPr>
              <a:t>Inteligencia Artificial</a:t>
            </a: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641911"/>
            <a:ext cx="9144000" cy="2820328"/>
          </a:xfrm>
        </p:spPr>
        <p:txBody>
          <a:bodyPr vert="horz" lIns="91440" tIns="45720" rIns="91440" bIns="45720" rtlCol="0" anchor="t">
            <a:normAutofit/>
          </a:bodyPr>
          <a:lstStyle/>
          <a:p>
            <a:r>
              <a:rPr lang="es-ES">
                <a:cs typeface="Calibri"/>
              </a:rPr>
              <a:t>Profundidad: número de filtros</a:t>
            </a: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pic>
        <p:nvPicPr>
          <p:cNvPr id="6" name="Picture 5" descr="A screenshot of a cell phone&#10;&#10;Description automatically generated">
            <a:extLst>
              <a:ext uri="{FF2B5EF4-FFF2-40B4-BE49-F238E27FC236}">
                <a16:creationId xmlns:a16="http://schemas.microsoft.com/office/drawing/2014/main" id="{44987F48-8B87-459D-BCE0-96E3D2789471}"/>
              </a:ext>
            </a:extLst>
          </p:cNvPr>
          <p:cNvPicPr>
            <a:picLocks noChangeAspect="1"/>
          </p:cNvPicPr>
          <p:nvPr/>
        </p:nvPicPr>
        <p:blipFill rotWithShape="1">
          <a:blip r:embed="rId2"/>
          <a:srcRect t="17871" r="36561" b="9813"/>
          <a:stretch/>
        </p:blipFill>
        <p:spPr>
          <a:xfrm>
            <a:off x="4064620" y="3151235"/>
            <a:ext cx="3894816" cy="2311612"/>
          </a:xfrm>
          <a:prstGeom prst="rect">
            <a:avLst/>
          </a:prstGeom>
        </p:spPr>
      </p:pic>
    </p:spTree>
    <p:extLst>
      <p:ext uri="{BB962C8B-B14F-4D97-AF65-F5344CB8AC3E}">
        <p14:creationId xmlns:p14="http://schemas.microsoft.com/office/powerpoint/2010/main" val="196243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Overview</a:t>
            </a:r>
            <a:br>
              <a:rPr lang="es-ES" dirty="0">
                <a:cs typeface="Calibri Light"/>
              </a:rPr>
            </a:br>
            <a:r>
              <a:rPr lang="es-ES" sz="3200">
                <a:solidFill>
                  <a:schemeClr val="bg1">
                    <a:lumMod val="65000"/>
                  </a:schemeClr>
                </a:solidFill>
                <a:cs typeface="Calibri Light"/>
              </a:rPr>
              <a:t>Inteligencia Artificial</a:t>
            </a: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641911"/>
            <a:ext cx="9144000" cy="2820328"/>
          </a:xfrm>
        </p:spPr>
        <p:txBody>
          <a:bodyPr vert="horz" lIns="91440" tIns="45720" rIns="91440" bIns="45720" rtlCol="0" anchor="t">
            <a:normAutofit/>
          </a:bodyPr>
          <a:lstStyle/>
          <a:p>
            <a:r>
              <a:rPr lang="es-ES">
                <a:cs typeface="Calibri"/>
              </a:rPr>
              <a:t>Red neuronal convolucional (CNN)</a:t>
            </a:r>
            <a:endParaRPr lang="en-US"/>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algn="l">
              <a:buChar char="•"/>
            </a:pPr>
            <a:endParaRPr lang="es-ES" dirty="0">
              <a:cs typeface="Calibri"/>
            </a:endParaRPr>
          </a:p>
        </p:txBody>
      </p:sp>
      <p:pic>
        <p:nvPicPr>
          <p:cNvPr id="6" name="Picture 6" descr="A screenshot of a cell phone&#10;&#10;Description automatically generated">
            <a:extLst>
              <a:ext uri="{FF2B5EF4-FFF2-40B4-BE49-F238E27FC236}">
                <a16:creationId xmlns:a16="http://schemas.microsoft.com/office/drawing/2014/main" id="{AA1AAC63-74D4-4ABE-AD13-AB1AAC7C9D9A}"/>
              </a:ext>
            </a:extLst>
          </p:cNvPr>
          <p:cNvPicPr>
            <a:picLocks noChangeAspect="1"/>
          </p:cNvPicPr>
          <p:nvPr/>
        </p:nvPicPr>
        <p:blipFill rotWithShape="1">
          <a:blip r:embed="rId2"/>
          <a:srcRect t="15116" r="-152" b="23256"/>
          <a:stretch/>
        </p:blipFill>
        <p:spPr>
          <a:xfrm>
            <a:off x="3033132" y="3332887"/>
            <a:ext cx="6125740" cy="1968254"/>
          </a:xfrm>
          <a:prstGeom prst="rect">
            <a:avLst/>
          </a:prstGeom>
        </p:spPr>
      </p:pic>
    </p:spTree>
    <p:extLst>
      <p:ext uri="{BB962C8B-B14F-4D97-AF65-F5344CB8AC3E}">
        <p14:creationId xmlns:p14="http://schemas.microsoft.com/office/powerpoint/2010/main" val="3573935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834290"/>
            <a:ext cx="9144000" cy="1573350"/>
          </a:xfrm>
        </p:spPr>
        <p:txBody>
          <a:bodyPr>
            <a:normAutofit/>
          </a:bodyPr>
          <a:lstStyle/>
          <a:p>
            <a:pPr algn="l"/>
            <a:r>
              <a:rPr lang="es-ES">
                <a:cs typeface="Calibri Light"/>
              </a:rPr>
              <a:t>Prefacio</a:t>
            </a:r>
            <a:br>
              <a:rPr lang="es-ES" dirty="0">
                <a:cs typeface="Calibri Light"/>
              </a:rPr>
            </a:br>
            <a:endParaRPr lang="es-ES" sz="3200">
              <a:solidFill>
                <a:schemeClr val="bg1">
                  <a:lumMod val="65000"/>
                </a:schemeClr>
              </a:solidFill>
              <a:cs typeface="Calibri Light"/>
            </a:endParaRPr>
          </a:p>
        </p:txBody>
      </p:sp>
      <p:sp>
        <p:nvSpPr>
          <p:cNvPr id="3" name="Subtítulo 2"/>
          <p:cNvSpPr>
            <a:spLocks noGrp="1"/>
          </p:cNvSpPr>
          <p:nvPr>
            <p:ph type="subTitle" idx="1"/>
          </p:nvPr>
        </p:nvSpPr>
        <p:spPr>
          <a:xfrm>
            <a:off x="1524000" y="2242325"/>
            <a:ext cx="9144000" cy="2811036"/>
          </a:xfrm>
        </p:spPr>
        <p:txBody>
          <a:bodyPr vert="horz" lIns="91440" tIns="45720" rIns="91440" bIns="45720" rtlCol="0" anchor="t">
            <a:normAutofit/>
          </a:bodyPr>
          <a:lstStyle/>
          <a:p>
            <a:r>
              <a:rPr lang="en-US">
                <a:ea typeface="+mn-lt"/>
                <a:cs typeface="+mn-lt"/>
              </a:rPr>
              <a:t>Notación de imágenes: dos tipos de diapositiva</a:t>
            </a:r>
            <a:endParaRPr lang="en-US">
              <a:cs typeface="Calibri"/>
            </a:endParaRPr>
          </a:p>
          <a:p>
            <a:pPr marL="800100" lvl="1" indent="-342900" algn="l">
              <a:buFont typeface="Arial,Sans-Serif" panose="020B0604020202020204" pitchFamily="34" charset="0"/>
              <a:buChar char="•"/>
            </a:pPr>
            <a:endParaRPr lang="en-US" dirty="0">
              <a:ea typeface="+mn-lt"/>
              <a:cs typeface="+mn-lt"/>
            </a:endParaRPr>
          </a:p>
          <a:p>
            <a:pPr marL="342900" indent="-342900" algn="l">
              <a:buFont typeface="Arial,Sans-Serif" panose="020B0604020202020204" pitchFamily="34" charset="0"/>
              <a:buChar char="•"/>
            </a:pPr>
            <a:endParaRPr lang="en-US" dirty="0">
              <a:ea typeface="+mn-lt"/>
              <a:cs typeface="+mn-lt"/>
            </a:endParaRPr>
          </a:p>
        </p:txBody>
      </p:sp>
      <p:pic>
        <p:nvPicPr>
          <p:cNvPr id="5" name="Picture 5" descr="A picture containing screenshot&#10;&#10;Description automatically generated">
            <a:extLst>
              <a:ext uri="{FF2B5EF4-FFF2-40B4-BE49-F238E27FC236}">
                <a16:creationId xmlns:a16="http://schemas.microsoft.com/office/drawing/2014/main" id="{718FDCEC-D2F0-4D6E-B2B2-37143358045C}"/>
              </a:ext>
            </a:extLst>
          </p:cNvPr>
          <p:cNvPicPr>
            <a:picLocks noChangeAspect="1"/>
          </p:cNvPicPr>
          <p:nvPr/>
        </p:nvPicPr>
        <p:blipFill rotWithShape="1">
          <a:blip r:embed="rId2"/>
          <a:srcRect t="158" r="10862"/>
          <a:stretch/>
        </p:blipFill>
        <p:spPr>
          <a:xfrm>
            <a:off x="1090961" y="2950560"/>
            <a:ext cx="4805955" cy="29129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6" descr="A picture containing room&#10;&#10;Description automatically generated">
            <a:extLst>
              <a:ext uri="{FF2B5EF4-FFF2-40B4-BE49-F238E27FC236}">
                <a16:creationId xmlns:a16="http://schemas.microsoft.com/office/drawing/2014/main" id="{99A5F9E2-22B6-4B7F-A51A-D326D2FD072B}"/>
              </a:ext>
            </a:extLst>
          </p:cNvPr>
          <p:cNvPicPr>
            <a:picLocks noChangeAspect="1"/>
          </p:cNvPicPr>
          <p:nvPr/>
        </p:nvPicPr>
        <p:blipFill rotWithShape="1">
          <a:blip r:embed="rId3"/>
          <a:srcRect l="4370" r="5714" b="2548"/>
          <a:stretch/>
        </p:blipFill>
        <p:spPr>
          <a:xfrm>
            <a:off x="6266986" y="2950560"/>
            <a:ext cx="5084776" cy="29176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701144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 sz="3200">
                <a:solidFill>
                  <a:schemeClr val="bg1"/>
                </a:solidFill>
                <a:ea typeface="+mj-lt"/>
                <a:cs typeface="+mj-lt"/>
              </a:rPr>
              <a:t>Features map</a:t>
            </a:r>
            <a:endParaRPr lang="en-US"/>
          </a:p>
        </p:txBody>
      </p:sp>
      <p:pic>
        <p:nvPicPr>
          <p:cNvPr id="4" name="Picture 5" descr="A close up of a church&#10;&#10;Description automatically generated">
            <a:extLst>
              <a:ext uri="{FF2B5EF4-FFF2-40B4-BE49-F238E27FC236}">
                <a16:creationId xmlns:a16="http://schemas.microsoft.com/office/drawing/2014/main" id="{180C6169-7CB9-4763-8C00-00C5BEC355E9}"/>
              </a:ext>
            </a:extLst>
          </p:cNvPr>
          <p:cNvPicPr>
            <a:picLocks noChangeAspect="1"/>
          </p:cNvPicPr>
          <p:nvPr/>
        </p:nvPicPr>
        <p:blipFill>
          <a:blip r:embed="rId2"/>
          <a:stretch>
            <a:fillRect/>
          </a:stretch>
        </p:blipFill>
        <p:spPr>
          <a:xfrm>
            <a:off x="2410522" y="2731077"/>
            <a:ext cx="7491760" cy="2232187"/>
          </a:xfrm>
          <a:prstGeom prst="rect">
            <a:avLst/>
          </a:prstGeom>
        </p:spPr>
      </p:pic>
    </p:spTree>
    <p:extLst>
      <p:ext uri="{BB962C8B-B14F-4D97-AF65-F5344CB8AC3E}">
        <p14:creationId xmlns:p14="http://schemas.microsoft.com/office/powerpoint/2010/main" val="3986602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Overview</a:t>
            </a:r>
            <a:br>
              <a:rPr lang="es-ES" dirty="0">
                <a:cs typeface="Calibri Light"/>
              </a:rPr>
            </a:br>
            <a:r>
              <a:rPr lang="es-ES" sz="3200">
                <a:solidFill>
                  <a:schemeClr val="bg1">
                    <a:lumMod val="65000"/>
                  </a:schemeClr>
                </a:solidFill>
                <a:cs typeface="Calibri Light"/>
              </a:rPr>
              <a:t>Inteligencia Artificial</a:t>
            </a: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641911"/>
            <a:ext cx="9144000" cy="2820328"/>
          </a:xfrm>
        </p:spPr>
        <p:txBody>
          <a:bodyPr vert="horz" lIns="91440" tIns="45720" rIns="91440" bIns="45720" rtlCol="0" anchor="t">
            <a:normAutofit/>
          </a:bodyPr>
          <a:lstStyle/>
          <a:p>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algn="l">
              <a:buChar char="•"/>
            </a:pPr>
            <a:endParaRPr lang="es-ES" dirty="0">
              <a:cs typeface="Calibri"/>
            </a:endParaRPr>
          </a:p>
        </p:txBody>
      </p:sp>
      <p:pic>
        <p:nvPicPr>
          <p:cNvPr id="3" name="Picture 4" descr="A dog looking at the camera&#10;&#10;Description automatically generated">
            <a:extLst>
              <a:ext uri="{FF2B5EF4-FFF2-40B4-BE49-F238E27FC236}">
                <a16:creationId xmlns:a16="http://schemas.microsoft.com/office/drawing/2014/main" id="{4367FD69-AC5B-49BE-B0FD-3BF91FB0BAA1}"/>
              </a:ext>
            </a:extLst>
          </p:cNvPr>
          <p:cNvPicPr>
            <a:picLocks noChangeAspect="1"/>
          </p:cNvPicPr>
          <p:nvPr/>
        </p:nvPicPr>
        <p:blipFill>
          <a:blip r:embed="rId2"/>
          <a:stretch>
            <a:fillRect/>
          </a:stretch>
        </p:blipFill>
        <p:spPr>
          <a:xfrm>
            <a:off x="3079595" y="2687389"/>
            <a:ext cx="6023517" cy="2728441"/>
          </a:xfrm>
          <a:prstGeom prst="rect">
            <a:avLst/>
          </a:prstGeom>
        </p:spPr>
      </p:pic>
    </p:spTree>
    <p:extLst>
      <p:ext uri="{BB962C8B-B14F-4D97-AF65-F5344CB8AC3E}">
        <p14:creationId xmlns:p14="http://schemas.microsoft.com/office/powerpoint/2010/main" val="16666711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2293241"/>
            <a:ext cx="9144000" cy="978619"/>
          </a:xfrm>
        </p:spPr>
        <p:txBody>
          <a:bodyPr>
            <a:normAutofit/>
          </a:bodyPr>
          <a:lstStyle/>
          <a:p>
            <a:r>
              <a:rPr lang="es-ES">
                <a:cs typeface="Calibri Light" panose="020F0302020204030204"/>
              </a:rPr>
              <a:t>Métodos</a:t>
            </a:r>
          </a:p>
        </p:txBody>
      </p:sp>
      <p:sp>
        <p:nvSpPr>
          <p:cNvPr id="3" name="Subtítulo 2"/>
          <p:cNvSpPr>
            <a:spLocks noGrp="1"/>
          </p:cNvSpPr>
          <p:nvPr>
            <p:ph type="subTitle" idx="1"/>
          </p:nvPr>
        </p:nvSpPr>
        <p:spPr>
          <a:xfrm>
            <a:off x="1524000" y="3673399"/>
            <a:ext cx="9144000" cy="1342792"/>
          </a:xfrm>
        </p:spPr>
        <p:txBody>
          <a:bodyPr vert="horz" lIns="91440" tIns="45720" rIns="91440" bIns="45720" rtlCol="0" anchor="t">
            <a:normAutofit/>
          </a:bodyPr>
          <a:lstStyle/>
          <a:p>
            <a:r>
              <a:rPr lang="es-ES">
                <a:solidFill>
                  <a:schemeClr val="bg1">
                    <a:lumMod val="65000"/>
                  </a:schemeClr>
                </a:solidFill>
                <a:cs typeface="Calibri" panose="020F0502020204030204"/>
              </a:rPr>
              <a:t>Exploración del Dataset</a:t>
            </a:r>
            <a:endParaRPr lang="es-ES" dirty="0">
              <a:solidFill>
                <a:schemeClr val="bg1">
                  <a:lumMod val="65000"/>
                </a:schemeClr>
              </a:solidFill>
              <a:cs typeface="Calibri" panose="020F0502020204030204"/>
            </a:endParaRPr>
          </a:p>
        </p:txBody>
      </p:sp>
    </p:spTree>
    <p:extLst>
      <p:ext uri="{BB962C8B-B14F-4D97-AF65-F5344CB8AC3E}">
        <p14:creationId xmlns:p14="http://schemas.microsoft.com/office/powerpoint/2010/main" val="15845159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Métodos</a:t>
            </a:r>
            <a:br>
              <a:rPr lang="es-ES" dirty="0">
                <a:cs typeface="Calibri Light"/>
              </a:rPr>
            </a:br>
            <a:r>
              <a:rPr lang="es-ES" sz="3200">
                <a:solidFill>
                  <a:schemeClr val="bg1">
                    <a:lumMod val="65000"/>
                  </a:schemeClr>
                </a:solidFill>
                <a:cs typeface="Calibri Light"/>
              </a:rPr>
              <a:t>Exploración del dataset</a:t>
            </a:r>
            <a:endParaRPr lang="en-US">
              <a:solidFill>
                <a:schemeClr val="bg1">
                  <a:lumMod val="65000"/>
                </a:schemeClr>
              </a:solidFill>
            </a:endParaRP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641911"/>
            <a:ext cx="9144000" cy="2820328"/>
          </a:xfrm>
        </p:spPr>
        <p:txBody>
          <a:bodyPr vert="horz" lIns="91440" tIns="45720" rIns="91440" bIns="45720" rtlCol="0" anchor="t">
            <a:normAutofit/>
          </a:bodyPr>
          <a:lstStyle/>
          <a:p>
            <a:pPr marL="342900" indent="-342900" algn="l">
              <a:buChar char="•"/>
            </a:pPr>
            <a:r>
              <a:rPr lang="es-ES">
                <a:cs typeface="Calibri"/>
              </a:rPr>
              <a:t>Dataset:</a:t>
            </a:r>
            <a:endParaRPr lang="es-ES" dirty="0">
              <a:cs typeface="Calibri"/>
            </a:endParaRPr>
          </a:p>
          <a:p>
            <a:pPr marL="800100" lvl="1" indent="-342900" algn="l">
              <a:buChar char="•"/>
            </a:pPr>
            <a:r>
              <a:rPr lang="es-ES">
                <a:cs typeface="Calibri"/>
              </a:rPr>
              <a:t>fichero .csv</a:t>
            </a:r>
          </a:p>
          <a:p>
            <a:pPr marL="800100" lvl="1" indent="-342900" algn="l">
              <a:buChar char="•"/>
            </a:pPr>
            <a:r>
              <a:rPr lang="es-ES">
                <a:cs typeface="Calibri"/>
              </a:rPr>
              <a:t>imágenes</a:t>
            </a:r>
            <a:endParaRPr lang="es-ES" dirty="0">
              <a:cs typeface="Calibri"/>
            </a:endParaRPr>
          </a:p>
          <a:p>
            <a:pPr marL="342900" indent="-342900" algn="l">
              <a:buChar char="•"/>
            </a:pPr>
            <a:r>
              <a:rPr lang="es-ES">
                <a:cs typeface="Calibri"/>
              </a:rPr>
              <a:t>Variables categóricas y numéricas</a:t>
            </a: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spTree>
    <p:extLst>
      <p:ext uri="{BB962C8B-B14F-4D97-AF65-F5344CB8AC3E}">
        <p14:creationId xmlns:p14="http://schemas.microsoft.com/office/powerpoint/2010/main" val="1972000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 sz="3200">
                <a:solidFill>
                  <a:schemeClr val="bg1"/>
                </a:solidFill>
                <a:ea typeface="+mj-lt"/>
                <a:cs typeface="+mj-lt"/>
              </a:rPr>
              <a:t>Fichero </a:t>
            </a:r>
            <a:r>
              <a:rPr lang="es-ES" sz="3200" i="1">
                <a:solidFill>
                  <a:schemeClr val="bg1"/>
                </a:solidFill>
                <a:ea typeface="+mj-lt"/>
                <a:cs typeface="+mj-lt"/>
              </a:rPr>
              <a:t>.csv</a:t>
            </a:r>
            <a:endParaRPr lang="en-US" i="1">
              <a:solidFill>
                <a:schemeClr val="bg1"/>
              </a:solidFill>
            </a:endParaRPr>
          </a:p>
        </p:txBody>
      </p:sp>
      <p:pic>
        <p:nvPicPr>
          <p:cNvPr id="3" name="Picture 4" descr="A screenshot of text&#10;&#10;Description automatically generated">
            <a:extLst>
              <a:ext uri="{FF2B5EF4-FFF2-40B4-BE49-F238E27FC236}">
                <a16:creationId xmlns:a16="http://schemas.microsoft.com/office/drawing/2014/main" id="{201D418F-7B36-4731-99A8-E07EEF0E98F8}"/>
              </a:ext>
            </a:extLst>
          </p:cNvPr>
          <p:cNvPicPr>
            <a:picLocks noChangeAspect="1"/>
          </p:cNvPicPr>
          <p:nvPr/>
        </p:nvPicPr>
        <p:blipFill>
          <a:blip r:embed="rId2"/>
          <a:stretch>
            <a:fillRect/>
          </a:stretch>
        </p:blipFill>
        <p:spPr>
          <a:xfrm>
            <a:off x="3525644" y="2528792"/>
            <a:ext cx="5438078" cy="2831903"/>
          </a:xfrm>
          <a:prstGeom prst="rect">
            <a:avLst/>
          </a:prstGeom>
        </p:spPr>
      </p:pic>
    </p:spTree>
    <p:extLst>
      <p:ext uri="{BB962C8B-B14F-4D97-AF65-F5344CB8AC3E}">
        <p14:creationId xmlns:p14="http://schemas.microsoft.com/office/powerpoint/2010/main" val="24596186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Autofit/>
          </a:bodyPr>
          <a:lstStyle/>
          <a:p>
            <a:r>
              <a:rPr lang="es-ES" sz="3200">
                <a:solidFill>
                  <a:schemeClr val="bg1"/>
                </a:solidFill>
                <a:cs typeface="Calibri Light"/>
              </a:rPr>
              <a:t>Valores desconocidos</a:t>
            </a:r>
            <a:endParaRPr lang="en-US">
              <a:solidFill>
                <a:schemeClr val="bg1"/>
              </a:solidFill>
              <a:cs typeface="Calibri Light"/>
            </a:endParaRPr>
          </a:p>
        </p:txBody>
      </p:sp>
      <p:pic>
        <p:nvPicPr>
          <p:cNvPr id="4" name="Picture 4" descr="A screenshot of a cell phone&#10;&#10;Description automatically generated">
            <a:extLst>
              <a:ext uri="{FF2B5EF4-FFF2-40B4-BE49-F238E27FC236}">
                <a16:creationId xmlns:a16="http://schemas.microsoft.com/office/drawing/2014/main" id="{E49269F6-FE66-4C40-B319-DE125F265EDC}"/>
              </a:ext>
            </a:extLst>
          </p:cNvPr>
          <p:cNvPicPr>
            <a:picLocks noChangeAspect="1"/>
          </p:cNvPicPr>
          <p:nvPr/>
        </p:nvPicPr>
        <p:blipFill>
          <a:blip r:embed="rId2"/>
          <a:stretch>
            <a:fillRect/>
          </a:stretch>
        </p:blipFill>
        <p:spPr>
          <a:xfrm>
            <a:off x="2772937" y="2880480"/>
            <a:ext cx="7278029" cy="1970553"/>
          </a:xfrm>
          <a:prstGeom prst="rect">
            <a:avLst/>
          </a:prstGeom>
        </p:spPr>
      </p:pic>
    </p:spTree>
    <p:extLst>
      <p:ext uri="{BB962C8B-B14F-4D97-AF65-F5344CB8AC3E}">
        <p14:creationId xmlns:p14="http://schemas.microsoft.com/office/powerpoint/2010/main" val="6259689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Autofit/>
          </a:bodyPr>
          <a:lstStyle/>
          <a:p>
            <a:r>
              <a:rPr lang="es-ES" sz="3200">
                <a:solidFill>
                  <a:schemeClr val="bg1"/>
                </a:solidFill>
                <a:cs typeface="Calibri Light"/>
              </a:rPr>
              <a:t>Distribución del target</a:t>
            </a:r>
            <a:endParaRPr lang="en-US">
              <a:solidFill>
                <a:schemeClr val="bg1"/>
              </a:solidFill>
              <a:cs typeface="Calibri Light"/>
            </a:endParaRPr>
          </a:p>
        </p:txBody>
      </p:sp>
      <p:pic>
        <p:nvPicPr>
          <p:cNvPr id="3" name="Picture 4" descr="A close up of a logo&#10;&#10;Description automatically generated">
            <a:extLst>
              <a:ext uri="{FF2B5EF4-FFF2-40B4-BE49-F238E27FC236}">
                <a16:creationId xmlns:a16="http://schemas.microsoft.com/office/drawing/2014/main" id="{AF1B23B6-12FE-4257-A98B-CC9B93FCB948}"/>
              </a:ext>
            </a:extLst>
          </p:cNvPr>
          <p:cNvPicPr>
            <a:picLocks noChangeAspect="1"/>
          </p:cNvPicPr>
          <p:nvPr/>
        </p:nvPicPr>
        <p:blipFill>
          <a:blip r:embed="rId2"/>
          <a:stretch>
            <a:fillRect/>
          </a:stretch>
        </p:blipFill>
        <p:spPr>
          <a:xfrm>
            <a:off x="3599985" y="2263698"/>
            <a:ext cx="4992029" cy="3315629"/>
          </a:xfrm>
          <a:prstGeom prst="rect">
            <a:avLst/>
          </a:prstGeom>
        </p:spPr>
      </p:pic>
    </p:spTree>
    <p:extLst>
      <p:ext uri="{BB962C8B-B14F-4D97-AF65-F5344CB8AC3E}">
        <p14:creationId xmlns:p14="http://schemas.microsoft.com/office/powerpoint/2010/main" val="40909553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Autofit/>
          </a:bodyPr>
          <a:lstStyle/>
          <a:p>
            <a:r>
              <a:rPr lang="es-ES" sz="3200">
                <a:solidFill>
                  <a:schemeClr val="bg1"/>
                </a:solidFill>
                <a:cs typeface="Calibri Light"/>
              </a:rPr>
              <a:t>Target vs. sexo</a:t>
            </a:r>
            <a:endParaRPr lang="en-US">
              <a:solidFill>
                <a:schemeClr val="bg1"/>
              </a:solidFill>
              <a:cs typeface="Calibri Light"/>
            </a:endParaRPr>
          </a:p>
        </p:txBody>
      </p:sp>
      <p:pic>
        <p:nvPicPr>
          <p:cNvPr id="3" name="Picture 3" descr="A close up of a logo&#10;&#10;Description automatically generated">
            <a:extLst>
              <a:ext uri="{FF2B5EF4-FFF2-40B4-BE49-F238E27FC236}">
                <a16:creationId xmlns:a16="http://schemas.microsoft.com/office/drawing/2014/main" id="{3980C590-CB8B-4F1A-981C-DF2723746F46}"/>
              </a:ext>
            </a:extLst>
          </p:cNvPr>
          <p:cNvPicPr>
            <a:picLocks noChangeAspect="1"/>
          </p:cNvPicPr>
          <p:nvPr/>
        </p:nvPicPr>
        <p:blipFill>
          <a:blip r:embed="rId2"/>
          <a:stretch>
            <a:fillRect/>
          </a:stretch>
        </p:blipFill>
        <p:spPr>
          <a:xfrm>
            <a:off x="2633547" y="2387848"/>
            <a:ext cx="6915614" cy="2760670"/>
          </a:xfrm>
          <a:prstGeom prst="rect">
            <a:avLst/>
          </a:prstGeom>
        </p:spPr>
      </p:pic>
    </p:spTree>
    <p:extLst>
      <p:ext uri="{BB962C8B-B14F-4D97-AF65-F5344CB8AC3E}">
        <p14:creationId xmlns:p14="http://schemas.microsoft.com/office/powerpoint/2010/main" val="8488666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Autofit/>
          </a:bodyPr>
          <a:lstStyle/>
          <a:p>
            <a:r>
              <a:rPr lang="es-ES" sz="3200">
                <a:solidFill>
                  <a:schemeClr val="bg1"/>
                </a:solidFill>
                <a:cs typeface="Calibri Light"/>
              </a:rPr>
              <a:t>Target vs. edad</a:t>
            </a:r>
            <a:endParaRPr lang="en-US">
              <a:solidFill>
                <a:schemeClr val="bg1"/>
              </a:solidFill>
              <a:cs typeface="Calibri Light"/>
            </a:endParaRPr>
          </a:p>
        </p:txBody>
      </p:sp>
      <p:pic>
        <p:nvPicPr>
          <p:cNvPr id="3" name="Picture 3" descr="A close up of a map&#10;&#10;Description automatically generated">
            <a:extLst>
              <a:ext uri="{FF2B5EF4-FFF2-40B4-BE49-F238E27FC236}">
                <a16:creationId xmlns:a16="http://schemas.microsoft.com/office/drawing/2014/main" id="{A23E61E4-85CE-45F7-9893-D414B3E53A1F}"/>
              </a:ext>
            </a:extLst>
          </p:cNvPr>
          <p:cNvPicPr>
            <a:picLocks noChangeAspect="1"/>
          </p:cNvPicPr>
          <p:nvPr/>
        </p:nvPicPr>
        <p:blipFill>
          <a:blip r:embed="rId2"/>
          <a:stretch>
            <a:fillRect/>
          </a:stretch>
        </p:blipFill>
        <p:spPr>
          <a:xfrm>
            <a:off x="3581400" y="2161478"/>
            <a:ext cx="5029200" cy="3343507"/>
          </a:xfrm>
          <a:prstGeom prst="rect">
            <a:avLst/>
          </a:prstGeom>
        </p:spPr>
      </p:pic>
    </p:spTree>
    <p:extLst>
      <p:ext uri="{BB962C8B-B14F-4D97-AF65-F5344CB8AC3E}">
        <p14:creationId xmlns:p14="http://schemas.microsoft.com/office/powerpoint/2010/main" val="24900840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Autofit/>
          </a:bodyPr>
          <a:lstStyle/>
          <a:p>
            <a:r>
              <a:rPr lang="es-ES" sz="3200">
                <a:solidFill>
                  <a:schemeClr val="bg1"/>
                </a:solidFill>
                <a:cs typeface="Calibri Light"/>
              </a:rPr>
              <a:t>Target vs. ubicación anatómica</a:t>
            </a:r>
            <a:endParaRPr lang="en-US">
              <a:solidFill>
                <a:schemeClr val="bg1"/>
              </a:solidFill>
              <a:cs typeface="Calibri Light"/>
            </a:endParaRPr>
          </a:p>
        </p:txBody>
      </p:sp>
      <p:pic>
        <p:nvPicPr>
          <p:cNvPr id="3" name="Picture 3" descr="A screenshot of a cell phone&#10;&#10;Description automatically generated">
            <a:extLst>
              <a:ext uri="{FF2B5EF4-FFF2-40B4-BE49-F238E27FC236}">
                <a16:creationId xmlns:a16="http://schemas.microsoft.com/office/drawing/2014/main" id="{53512216-D557-4F17-A270-1A679BB80F6B}"/>
              </a:ext>
            </a:extLst>
          </p:cNvPr>
          <p:cNvPicPr>
            <a:picLocks noChangeAspect="1"/>
          </p:cNvPicPr>
          <p:nvPr/>
        </p:nvPicPr>
        <p:blipFill>
          <a:blip r:embed="rId2"/>
          <a:stretch>
            <a:fillRect/>
          </a:stretch>
        </p:blipFill>
        <p:spPr>
          <a:xfrm>
            <a:off x="2280425" y="2036956"/>
            <a:ext cx="7222271" cy="3611135"/>
          </a:xfrm>
          <a:prstGeom prst="rect">
            <a:avLst/>
          </a:prstGeom>
        </p:spPr>
      </p:pic>
    </p:spTree>
    <p:extLst>
      <p:ext uri="{BB962C8B-B14F-4D97-AF65-F5344CB8AC3E}">
        <p14:creationId xmlns:p14="http://schemas.microsoft.com/office/powerpoint/2010/main" val="3625717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843583"/>
            <a:ext cx="9144000" cy="978619"/>
          </a:xfrm>
        </p:spPr>
        <p:txBody>
          <a:bodyPr>
            <a:normAutofit/>
          </a:bodyPr>
          <a:lstStyle/>
          <a:p>
            <a:r>
              <a:rPr lang="es-ES">
                <a:cs typeface="Calibri Light" panose="020F0302020204030204"/>
              </a:rPr>
              <a:t>Abstract</a:t>
            </a:r>
          </a:p>
        </p:txBody>
      </p:sp>
      <p:sp>
        <p:nvSpPr>
          <p:cNvPr id="3" name="Subtítulo 2"/>
          <p:cNvSpPr>
            <a:spLocks noGrp="1"/>
          </p:cNvSpPr>
          <p:nvPr>
            <p:ph type="subTitle" idx="1"/>
          </p:nvPr>
        </p:nvSpPr>
        <p:spPr>
          <a:xfrm>
            <a:off x="1524000" y="1972838"/>
            <a:ext cx="9720146" cy="4093426"/>
          </a:xfrm>
        </p:spPr>
        <p:txBody>
          <a:bodyPr vert="horz" lIns="91440" tIns="45720" rIns="91440" bIns="45720" rtlCol="0" anchor="t">
            <a:normAutofit/>
          </a:bodyPr>
          <a:lstStyle/>
          <a:p>
            <a:r>
              <a:rPr lang="es-ES" dirty="0">
                <a:ea typeface="+mn-lt"/>
                <a:cs typeface="+mn-lt"/>
              </a:rPr>
              <a:t>El objetivo de este proyecto es el de crear varios sistemas inteligentes capaces de de- tectar melanomas en imágenes de lesiones de piel. Explotando el dataset de la com- petición “SIIM-ISIC Melanoma </a:t>
            </a:r>
            <a:r>
              <a:rPr lang="es-ES">
                <a:ea typeface="+mn-lt"/>
                <a:cs typeface="+mn-lt"/>
              </a:rPr>
              <a:t>Classification" de Kaggle, se diseñarán, tomando un enfoque híbrido </a:t>
            </a:r>
            <a:r>
              <a:rPr lang="es-ES" dirty="0">
                <a:ea typeface="+mn-lt"/>
                <a:cs typeface="+mn-lt"/>
              </a:rPr>
              <a:t>basado tanto en Inteligencia Artificial como en el Procesado de Imágenes Digitales, procedimientos para clasificar correctamente las lesiones de piel en benignas o malignas. Para este fin, se diseñará un conjunto de redes neuronales artificiales basadas en diferentes inputs, llevando a cabo un an álisis detallado de todas sus particularidades, desde la intuición básica detrás de cada téncnica usada, pasando por su implementación, hasta la comparación y discusión de los resultados finales obtenidos. El código que acompaña a este proyecto se encuentra disponible en GitHub.</a:t>
            </a:r>
            <a:endParaRPr lang="en-US" dirty="0"/>
          </a:p>
        </p:txBody>
      </p:sp>
    </p:spTree>
    <p:extLst>
      <p:ext uri="{BB962C8B-B14F-4D97-AF65-F5344CB8AC3E}">
        <p14:creationId xmlns:p14="http://schemas.microsoft.com/office/powerpoint/2010/main" val="3337329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Autofit/>
          </a:bodyPr>
          <a:lstStyle/>
          <a:p>
            <a:r>
              <a:rPr lang="es-ES" sz="3200">
                <a:solidFill>
                  <a:schemeClr val="bg1"/>
                </a:solidFill>
                <a:cs typeface="Calibri Light"/>
              </a:rPr>
              <a:t>Target vs. diagnóstico</a:t>
            </a:r>
            <a:endParaRPr lang="en-US">
              <a:solidFill>
                <a:schemeClr val="bg1"/>
              </a:solidFill>
              <a:cs typeface="Calibri Light"/>
            </a:endParaRPr>
          </a:p>
        </p:txBody>
      </p:sp>
      <p:pic>
        <p:nvPicPr>
          <p:cNvPr id="3" name="Picture 3" descr="A close up of a logo&#10;&#10;Description automatically generated">
            <a:extLst>
              <a:ext uri="{FF2B5EF4-FFF2-40B4-BE49-F238E27FC236}">
                <a16:creationId xmlns:a16="http://schemas.microsoft.com/office/drawing/2014/main" id="{845ECB5E-11E9-4A68-BF4D-D88CC1E082FC}"/>
              </a:ext>
            </a:extLst>
          </p:cNvPr>
          <p:cNvPicPr>
            <a:picLocks noChangeAspect="1"/>
          </p:cNvPicPr>
          <p:nvPr/>
        </p:nvPicPr>
        <p:blipFill>
          <a:blip r:embed="rId2"/>
          <a:stretch>
            <a:fillRect/>
          </a:stretch>
        </p:blipFill>
        <p:spPr>
          <a:xfrm>
            <a:off x="3135351" y="2119912"/>
            <a:ext cx="6042101" cy="4049250"/>
          </a:xfrm>
          <a:prstGeom prst="rect">
            <a:avLst/>
          </a:prstGeom>
        </p:spPr>
      </p:pic>
    </p:spTree>
    <p:extLst>
      <p:ext uri="{BB962C8B-B14F-4D97-AF65-F5344CB8AC3E}">
        <p14:creationId xmlns:p14="http://schemas.microsoft.com/office/powerpoint/2010/main" val="41524197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 sz="3200">
                <a:solidFill>
                  <a:schemeClr val="bg1"/>
                </a:solidFill>
                <a:ea typeface="+mj-lt"/>
                <a:cs typeface="+mj-lt"/>
              </a:rPr>
              <a:t>DICOM header de los ficheros </a:t>
            </a:r>
            <a:r>
              <a:rPr lang="es-ES" sz="3200" i="1">
                <a:solidFill>
                  <a:schemeClr val="bg1"/>
                </a:solidFill>
                <a:ea typeface="+mj-lt"/>
                <a:cs typeface="+mj-lt"/>
              </a:rPr>
              <a:t>.dcm</a:t>
            </a:r>
            <a:endParaRPr lang="en-US" i="1">
              <a:solidFill>
                <a:schemeClr val="bg1"/>
              </a:solidFill>
            </a:endParaRPr>
          </a:p>
        </p:txBody>
      </p:sp>
      <p:pic>
        <p:nvPicPr>
          <p:cNvPr id="3" name="Picture 4" descr="A screenshot of a cell phone&#10;&#10;Description automatically generated">
            <a:extLst>
              <a:ext uri="{FF2B5EF4-FFF2-40B4-BE49-F238E27FC236}">
                <a16:creationId xmlns:a16="http://schemas.microsoft.com/office/drawing/2014/main" id="{677364BD-A219-4DBC-BD44-6E2FD26FC6D4}"/>
              </a:ext>
            </a:extLst>
          </p:cNvPr>
          <p:cNvPicPr>
            <a:picLocks noChangeAspect="1"/>
          </p:cNvPicPr>
          <p:nvPr/>
        </p:nvPicPr>
        <p:blipFill>
          <a:blip r:embed="rId2"/>
          <a:stretch>
            <a:fillRect/>
          </a:stretch>
        </p:blipFill>
        <p:spPr>
          <a:xfrm>
            <a:off x="793595" y="3061779"/>
            <a:ext cx="10790663" cy="1961077"/>
          </a:xfrm>
          <a:prstGeom prst="rect">
            <a:avLst/>
          </a:prstGeom>
        </p:spPr>
      </p:pic>
    </p:spTree>
    <p:extLst>
      <p:ext uri="{BB962C8B-B14F-4D97-AF65-F5344CB8AC3E}">
        <p14:creationId xmlns:p14="http://schemas.microsoft.com/office/powerpoint/2010/main" val="39632927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 sz="3200">
                <a:solidFill>
                  <a:schemeClr val="bg1"/>
                </a:solidFill>
                <a:ea typeface="+mj-lt"/>
                <a:cs typeface="+mj-lt"/>
              </a:rPr>
              <a:t>Imágenes aleatorias</a:t>
            </a:r>
            <a:endParaRPr lang="es-ES" sz="3200" i="1">
              <a:solidFill>
                <a:schemeClr val="bg1"/>
              </a:solidFill>
              <a:cs typeface="Calibri Light"/>
            </a:endParaRPr>
          </a:p>
        </p:txBody>
      </p:sp>
      <p:pic>
        <p:nvPicPr>
          <p:cNvPr id="4" name="Picture 4" descr="A picture containing food&#10;&#10;Description automatically generated">
            <a:extLst>
              <a:ext uri="{FF2B5EF4-FFF2-40B4-BE49-F238E27FC236}">
                <a16:creationId xmlns:a16="http://schemas.microsoft.com/office/drawing/2014/main" id="{7CFD5EBF-C450-4193-9BA9-2DE44D713BF1}"/>
              </a:ext>
            </a:extLst>
          </p:cNvPr>
          <p:cNvPicPr>
            <a:picLocks noChangeAspect="1"/>
          </p:cNvPicPr>
          <p:nvPr/>
        </p:nvPicPr>
        <p:blipFill>
          <a:blip r:embed="rId2"/>
          <a:stretch>
            <a:fillRect/>
          </a:stretch>
        </p:blipFill>
        <p:spPr>
          <a:xfrm>
            <a:off x="1676400" y="2254460"/>
            <a:ext cx="8829906" cy="3826616"/>
          </a:xfrm>
          <a:prstGeom prst="rect">
            <a:avLst/>
          </a:prstGeom>
        </p:spPr>
      </p:pic>
    </p:spTree>
    <p:extLst>
      <p:ext uri="{BB962C8B-B14F-4D97-AF65-F5344CB8AC3E}">
        <p14:creationId xmlns:p14="http://schemas.microsoft.com/office/powerpoint/2010/main" val="16135234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2293241"/>
            <a:ext cx="9144000" cy="978619"/>
          </a:xfrm>
        </p:spPr>
        <p:txBody>
          <a:bodyPr>
            <a:normAutofit/>
          </a:bodyPr>
          <a:lstStyle/>
          <a:p>
            <a:r>
              <a:rPr lang="es-ES">
                <a:cs typeface="Calibri Light" panose="020F0302020204030204"/>
              </a:rPr>
              <a:t>Métodos</a:t>
            </a:r>
          </a:p>
        </p:txBody>
      </p:sp>
      <p:sp>
        <p:nvSpPr>
          <p:cNvPr id="3" name="Subtítulo 2"/>
          <p:cNvSpPr>
            <a:spLocks noGrp="1"/>
          </p:cNvSpPr>
          <p:nvPr>
            <p:ph type="subTitle" idx="1"/>
          </p:nvPr>
        </p:nvSpPr>
        <p:spPr>
          <a:xfrm>
            <a:off x="1524000" y="3673399"/>
            <a:ext cx="9144000" cy="1342792"/>
          </a:xfrm>
        </p:spPr>
        <p:txBody>
          <a:bodyPr vert="horz" lIns="91440" tIns="45720" rIns="91440" bIns="45720" rtlCol="0" anchor="t">
            <a:normAutofit/>
          </a:bodyPr>
          <a:lstStyle/>
          <a:p>
            <a:r>
              <a:rPr lang="es-ES">
                <a:solidFill>
                  <a:schemeClr val="bg1">
                    <a:lumMod val="65000"/>
                  </a:schemeClr>
                </a:solidFill>
                <a:cs typeface="Calibri" panose="020F0502020204030204"/>
              </a:rPr>
              <a:t>Pipeline DIP</a:t>
            </a:r>
            <a:endParaRPr lang="es-ES" dirty="0">
              <a:solidFill>
                <a:schemeClr val="bg1">
                  <a:lumMod val="65000"/>
                </a:schemeClr>
              </a:solidFill>
              <a:cs typeface="Calibri" panose="020F0502020204030204"/>
            </a:endParaRPr>
          </a:p>
        </p:txBody>
      </p:sp>
    </p:spTree>
    <p:extLst>
      <p:ext uri="{BB962C8B-B14F-4D97-AF65-F5344CB8AC3E}">
        <p14:creationId xmlns:p14="http://schemas.microsoft.com/office/powerpoint/2010/main" val="35119415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Métodos</a:t>
            </a:r>
            <a:br>
              <a:rPr lang="es-ES" dirty="0">
                <a:cs typeface="Calibri Light"/>
              </a:rPr>
            </a:br>
            <a:r>
              <a:rPr lang="es-ES" sz="3200">
                <a:solidFill>
                  <a:schemeClr val="bg1">
                    <a:lumMod val="65000"/>
                  </a:schemeClr>
                </a:solidFill>
                <a:cs typeface="Calibri Light"/>
              </a:rPr>
              <a:t>Exploración del dataset</a:t>
            </a:r>
            <a:endParaRPr lang="en-US">
              <a:solidFill>
                <a:schemeClr val="bg1">
                  <a:lumMod val="65000"/>
                </a:schemeClr>
              </a:solidFill>
            </a:endParaRP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641911"/>
            <a:ext cx="9144000" cy="2820328"/>
          </a:xfrm>
        </p:spPr>
        <p:txBody>
          <a:bodyPr vert="horz" lIns="91440" tIns="45720" rIns="91440" bIns="45720" rtlCol="0" anchor="t">
            <a:normAutofit/>
          </a:bodyPr>
          <a:lstStyle/>
          <a:p>
            <a:pPr marL="342900" indent="-342900" algn="l">
              <a:buChar char="•"/>
            </a:pPr>
            <a:r>
              <a:rPr lang="es-ES">
                <a:cs typeface="Calibri"/>
              </a:rPr>
              <a:t>Variables redundantes:</a:t>
            </a:r>
            <a:endParaRPr lang="es-ES" dirty="0">
              <a:cs typeface="Calibri"/>
            </a:endParaRPr>
          </a:p>
          <a:p>
            <a:pPr marL="800100" lvl="1" algn="l">
              <a:buChar char="•"/>
            </a:pPr>
            <a:r>
              <a:rPr lang="es-ES" i="1">
                <a:cs typeface="Calibri"/>
              </a:rPr>
              <a:t>benign_malignant</a:t>
            </a:r>
            <a:endParaRPr lang="es-ES" i="1" dirty="0">
              <a:cs typeface="Calibri"/>
            </a:endParaRPr>
          </a:p>
          <a:p>
            <a:pPr marL="800100" lvl="1" algn="l">
              <a:buChar char="•"/>
            </a:pPr>
            <a:r>
              <a:rPr lang="es-ES" i="1">
                <a:cs typeface="Calibri"/>
              </a:rPr>
              <a:t>diagnosis</a:t>
            </a:r>
            <a:endParaRPr lang="es-ES" i="1" dirty="0">
              <a:cs typeface="Calibri"/>
            </a:endParaRPr>
          </a:p>
          <a:p>
            <a:pPr marL="342900" indent="-342900" algn="l">
              <a:buChar char="•"/>
            </a:pPr>
            <a:r>
              <a:rPr lang="es-ES">
                <a:cs typeface="Calibri"/>
              </a:rPr>
              <a:t>Downsamplig:</a:t>
            </a:r>
          </a:p>
          <a:p>
            <a:pPr marL="800100" lvl="1" algn="l">
              <a:buChar char="•"/>
            </a:pPr>
            <a:r>
              <a:rPr lang="es-ES">
                <a:cs typeface="Calibri"/>
              </a:rPr>
              <a:t> 5509 casos (</a:t>
            </a:r>
            <a:r>
              <a:rPr lang="es-ES">
                <a:ea typeface="+mn-lt"/>
                <a:cs typeface="+mn-lt"/>
              </a:rPr>
              <a:t>89.4% benignos y 10.6% malignos)</a:t>
            </a:r>
            <a:endParaRPr lang="es-ES" dirty="0">
              <a:cs typeface="Calibri"/>
            </a:endParaRPr>
          </a:p>
          <a:p>
            <a:pPr marL="800100" lvl="1" algn="l">
              <a:buChar char="•"/>
            </a:pPr>
            <a:r>
              <a:rPr lang="es-ES">
                <a:cs typeface="Calibri"/>
              </a:rPr>
              <a:t> Correción de inequilibrio de clases</a:t>
            </a:r>
            <a:endParaRPr lang="es-ES" dirty="0">
              <a:cs typeface="Calibri"/>
            </a:endParaRPr>
          </a:p>
          <a:p>
            <a:pPr marL="800100" lvl="1"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spTree>
    <p:extLst>
      <p:ext uri="{BB962C8B-B14F-4D97-AF65-F5344CB8AC3E}">
        <p14:creationId xmlns:p14="http://schemas.microsoft.com/office/powerpoint/2010/main" val="8810809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Métodos</a:t>
            </a:r>
            <a:br>
              <a:rPr lang="es-ES" dirty="0">
                <a:cs typeface="Calibri Light"/>
              </a:rPr>
            </a:br>
            <a:r>
              <a:rPr lang="es-ES" sz="3200">
                <a:solidFill>
                  <a:schemeClr val="bg1">
                    <a:lumMod val="65000"/>
                  </a:schemeClr>
                </a:solidFill>
                <a:cs typeface="Calibri Light"/>
              </a:rPr>
              <a:t>DIP pipeline</a:t>
            </a:r>
            <a:endParaRPr lang="en-US">
              <a:solidFill>
                <a:schemeClr val="bg1">
                  <a:lumMod val="65000"/>
                </a:schemeClr>
              </a:solidFill>
            </a:endParaRP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641911"/>
            <a:ext cx="9144000" cy="2820328"/>
          </a:xfrm>
        </p:spPr>
        <p:txBody>
          <a:bodyPr vert="horz" lIns="91440" tIns="45720" rIns="91440" bIns="45720" rtlCol="0" anchor="t">
            <a:normAutofit/>
          </a:bodyPr>
          <a:lstStyle/>
          <a:p>
            <a:pPr marL="342900" indent="-342900" algn="l">
              <a:buChar char="•"/>
            </a:pPr>
            <a:r>
              <a:rPr lang="es-ES">
                <a:cs typeface="Calibri"/>
              </a:rPr>
              <a:t>Pipeline de técnicas DIP</a:t>
            </a:r>
            <a:endParaRPr lang="es-ES" dirty="0">
              <a:cs typeface="Calibri"/>
            </a:endParaRPr>
          </a:p>
          <a:p>
            <a:pPr marL="342900" indent="-342900" algn="l">
              <a:buChar char="•"/>
            </a:pPr>
            <a:r>
              <a:rPr lang="es-ES">
                <a:cs typeface="Calibri"/>
              </a:rPr>
              <a:t>Técnicas de IA</a:t>
            </a:r>
            <a:endParaRPr lang="es-ES" dirty="0">
              <a:cs typeface="Calibri"/>
            </a:endParaRPr>
          </a:p>
          <a:p>
            <a:pPr marL="800100" lvl="1"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spTree>
    <p:extLst>
      <p:ext uri="{BB962C8B-B14F-4D97-AF65-F5344CB8AC3E}">
        <p14:creationId xmlns:p14="http://schemas.microsoft.com/office/powerpoint/2010/main" val="28784433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 sz="3200">
                <a:solidFill>
                  <a:schemeClr val="bg1"/>
                </a:solidFill>
                <a:ea typeface="+mj-lt"/>
                <a:cs typeface="+mj-lt"/>
              </a:rPr>
              <a:t>Pipeline</a:t>
            </a:r>
            <a:endParaRPr lang="es-ES" sz="3200" i="1">
              <a:solidFill>
                <a:schemeClr val="bg1"/>
              </a:solidFill>
              <a:cs typeface="Calibri Light"/>
            </a:endParaRPr>
          </a:p>
        </p:txBody>
      </p:sp>
      <p:pic>
        <p:nvPicPr>
          <p:cNvPr id="3" name="Picture 4" descr="A close up of a map&#10;&#10;Description automatically generated">
            <a:extLst>
              <a:ext uri="{FF2B5EF4-FFF2-40B4-BE49-F238E27FC236}">
                <a16:creationId xmlns:a16="http://schemas.microsoft.com/office/drawing/2014/main" id="{3555A90D-777E-442B-8D5C-6FEAA66F4177}"/>
              </a:ext>
            </a:extLst>
          </p:cNvPr>
          <p:cNvPicPr>
            <a:picLocks noChangeAspect="1"/>
          </p:cNvPicPr>
          <p:nvPr/>
        </p:nvPicPr>
        <p:blipFill>
          <a:blip r:embed="rId2"/>
          <a:stretch>
            <a:fillRect/>
          </a:stretch>
        </p:blipFill>
        <p:spPr>
          <a:xfrm>
            <a:off x="589156" y="2733102"/>
            <a:ext cx="10920760" cy="2506917"/>
          </a:xfrm>
          <a:prstGeom prst="rect">
            <a:avLst/>
          </a:prstGeom>
        </p:spPr>
      </p:pic>
    </p:spTree>
    <p:extLst>
      <p:ext uri="{BB962C8B-B14F-4D97-AF65-F5344CB8AC3E}">
        <p14:creationId xmlns:p14="http://schemas.microsoft.com/office/powerpoint/2010/main" val="1733525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2293241"/>
            <a:ext cx="9144000" cy="978619"/>
          </a:xfrm>
        </p:spPr>
        <p:txBody>
          <a:bodyPr>
            <a:normAutofit/>
          </a:bodyPr>
          <a:lstStyle/>
          <a:p>
            <a:r>
              <a:rPr lang="es-ES">
                <a:cs typeface="Calibri Light" panose="020F0302020204030204"/>
              </a:rPr>
              <a:t>Métodos</a:t>
            </a:r>
          </a:p>
        </p:txBody>
      </p:sp>
      <p:sp>
        <p:nvSpPr>
          <p:cNvPr id="3" name="Subtítulo 2"/>
          <p:cNvSpPr>
            <a:spLocks noGrp="1"/>
          </p:cNvSpPr>
          <p:nvPr>
            <p:ph type="subTitle" idx="1"/>
          </p:nvPr>
        </p:nvSpPr>
        <p:spPr>
          <a:xfrm>
            <a:off x="1524000" y="3673399"/>
            <a:ext cx="9144000" cy="1342792"/>
          </a:xfrm>
        </p:spPr>
        <p:txBody>
          <a:bodyPr vert="horz" lIns="91440" tIns="45720" rIns="91440" bIns="45720" rtlCol="0" anchor="t">
            <a:normAutofit/>
          </a:bodyPr>
          <a:lstStyle/>
          <a:p>
            <a:r>
              <a:rPr lang="es-ES">
                <a:solidFill>
                  <a:schemeClr val="bg1">
                    <a:lumMod val="65000"/>
                  </a:schemeClr>
                </a:solidFill>
                <a:cs typeface="Calibri" panose="020F0502020204030204"/>
              </a:rPr>
              <a:t>Segmentación</a:t>
            </a:r>
            <a:endParaRPr lang="es-ES" dirty="0">
              <a:solidFill>
                <a:schemeClr val="bg1">
                  <a:lumMod val="65000"/>
                </a:schemeClr>
              </a:solidFill>
              <a:cs typeface="Calibri" panose="020F0502020204030204"/>
            </a:endParaRPr>
          </a:p>
        </p:txBody>
      </p:sp>
    </p:spTree>
    <p:extLst>
      <p:ext uri="{BB962C8B-B14F-4D97-AF65-F5344CB8AC3E}">
        <p14:creationId xmlns:p14="http://schemas.microsoft.com/office/powerpoint/2010/main" val="34945409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Métodos</a:t>
            </a:r>
            <a:br>
              <a:rPr lang="es-ES" dirty="0">
                <a:cs typeface="Calibri Light"/>
              </a:rPr>
            </a:br>
            <a:r>
              <a:rPr lang="es-ES" sz="3200">
                <a:solidFill>
                  <a:schemeClr val="bg1">
                    <a:lumMod val="65000"/>
                  </a:schemeClr>
                </a:solidFill>
                <a:cs typeface="Calibri Light"/>
              </a:rPr>
              <a:t>Segmentación</a:t>
            </a:r>
            <a:endParaRPr lang="en-US">
              <a:solidFill>
                <a:schemeClr val="bg1">
                  <a:lumMod val="65000"/>
                </a:schemeClr>
              </a:solidFill>
              <a:cs typeface="Calibri Light"/>
            </a:endParaRP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493228"/>
            <a:ext cx="9144000" cy="2820328"/>
          </a:xfrm>
        </p:spPr>
        <p:txBody>
          <a:bodyPr vert="horz" lIns="91440" tIns="45720" rIns="91440" bIns="45720" rtlCol="0" anchor="t">
            <a:normAutofit/>
          </a:bodyPr>
          <a:lstStyle/>
          <a:p>
            <a:r>
              <a:rPr lang="es-ES">
                <a:cs typeface="Calibri"/>
              </a:rPr>
              <a:t>Objetivo</a:t>
            </a:r>
            <a:endParaRPr lang="es-ES" dirty="0">
              <a:cs typeface="Calibri"/>
            </a:endParaRPr>
          </a:p>
          <a:p>
            <a:pPr marL="800100" lvl="1"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pic>
        <p:nvPicPr>
          <p:cNvPr id="3" name="Picture 4" descr="A picture containing dark, large, person, holding&#10;&#10;Description automatically generated">
            <a:extLst>
              <a:ext uri="{FF2B5EF4-FFF2-40B4-BE49-F238E27FC236}">
                <a16:creationId xmlns:a16="http://schemas.microsoft.com/office/drawing/2014/main" id="{9B8EAB5F-0185-4627-96C0-82E6505675A2}"/>
              </a:ext>
            </a:extLst>
          </p:cNvPr>
          <p:cNvPicPr>
            <a:picLocks noChangeAspect="1"/>
          </p:cNvPicPr>
          <p:nvPr/>
        </p:nvPicPr>
        <p:blipFill>
          <a:blip r:embed="rId2"/>
          <a:stretch>
            <a:fillRect/>
          </a:stretch>
        </p:blipFill>
        <p:spPr>
          <a:xfrm>
            <a:off x="6401614" y="3107241"/>
            <a:ext cx="2009310" cy="2018835"/>
          </a:xfrm>
          <a:prstGeom prst="rect">
            <a:avLst/>
          </a:prstGeom>
        </p:spPr>
      </p:pic>
      <p:pic>
        <p:nvPicPr>
          <p:cNvPr id="5" name="Picture 5" descr="A picture containing outdoor, object, person, water&#10;&#10;Description automatically generated">
            <a:extLst>
              <a:ext uri="{FF2B5EF4-FFF2-40B4-BE49-F238E27FC236}">
                <a16:creationId xmlns:a16="http://schemas.microsoft.com/office/drawing/2014/main" id="{5FDED269-AEB2-40AB-95C8-560EFAAB0B4D}"/>
              </a:ext>
            </a:extLst>
          </p:cNvPr>
          <p:cNvPicPr>
            <a:picLocks noChangeAspect="1"/>
          </p:cNvPicPr>
          <p:nvPr/>
        </p:nvPicPr>
        <p:blipFill>
          <a:blip r:embed="rId3"/>
          <a:stretch>
            <a:fillRect/>
          </a:stretch>
        </p:blipFill>
        <p:spPr>
          <a:xfrm>
            <a:off x="3813252" y="3107008"/>
            <a:ext cx="2019300" cy="2019300"/>
          </a:xfrm>
          <a:prstGeom prst="rect">
            <a:avLst/>
          </a:prstGeom>
        </p:spPr>
      </p:pic>
    </p:spTree>
    <p:extLst>
      <p:ext uri="{BB962C8B-B14F-4D97-AF65-F5344CB8AC3E}">
        <p14:creationId xmlns:p14="http://schemas.microsoft.com/office/powerpoint/2010/main" val="6058456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 sz="3200">
                <a:solidFill>
                  <a:schemeClr val="bg1"/>
                </a:solidFill>
                <a:ea typeface="+mj-lt"/>
                <a:cs typeface="+mj-lt"/>
              </a:rPr>
              <a:t>Output ideal</a:t>
            </a:r>
            <a:endParaRPr lang="es-ES" sz="3200" i="1">
              <a:solidFill>
                <a:schemeClr val="bg1"/>
              </a:solidFill>
              <a:cs typeface="Calibri Light"/>
            </a:endParaRPr>
          </a:p>
        </p:txBody>
      </p:sp>
      <p:pic>
        <p:nvPicPr>
          <p:cNvPr id="4" name="Picture 4" descr="A picture containing food&#10;&#10;Description automatically generated">
            <a:extLst>
              <a:ext uri="{FF2B5EF4-FFF2-40B4-BE49-F238E27FC236}">
                <a16:creationId xmlns:a16="http://schemas.microsoft.com/office/drawing/2014/main" id="{6E61446D-08C1-4B43-B75E-5AB42EAEF78D}"/>
              </a:ext>
            </a:extLst>
          </p:cNvPr>
          <p:cNvPicPr>
            <a:picLocks noChangeAspect="1"/>
          </p:cNvPicPr>
          <p:nvPr/>
        </p:nvPicPr>
        <p:blipFill>
          <a:blip r:embed="rId2"/>
          <a:stretch>
            <a:fillRect/>
          </a:stretch>
        </p:blipFill>
        <p:spPr>
          <a:xfrm>
            <a:off x="4352693" y="2279699"/>
            <a:ext cx="3542370" cy="2995553"/>
          </a:xfrm>
          <a:prstGeom prst="rect">
            <a:avLst/>
          </a:prstGeom>
        </p:spPr>
      </p:pic>
    </p:spTree>
    <p:extLst>
      <p:ext uri="{BB962C8B-B14F-4D97-AF65-F5344CB8AC3E}">
        <p14:creationId xmlns:p14="http://schemas.microsoft.com/office/powerpoint/2010/main" val="3378243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834290"/>
            <a:ext cx="9144000" cy="1573350"/>
          </a:xfrm>
        </p:spPr>
        <p:txBody>
          <a:bodyPr>
            <a:normAutofit/>
          </a:bodyPr>
          <a:lstStyle/>
          <a:p>
            <a:pPr algn="l"/>
            <a:r>
              <a:rPr lang="es-ES" dirty="0">
                <a:cs typeface="Calibri Light"/>
              </a:rPr>
              <a:t>Índice</a:t>
            </a:r>
            <a:br>
              <a:rPr lang="es-ES" dirty="0">
                <a:cs typeface="Calibri Light"/>
              </a:rPr>
            </a:br>
            <a:endParaRPr lang="es-ES" sz="3200">
              <a:solidFill>
                <a:schemeClr val="bg1">
                  <a:lumMod val="65000"/>
                </a:schemeClr>
              </a:solidFill>
              <a:cs typeface="Calibri Light"/>
            </a:endParaRPr>
          </a:p>
        </p:txBody>
      </p:sp>
      <p:sp>
        <p:nvSpPr>
          <p:cNvPr id="3" name="Subtítulo 2"/>
          <p:cNvSpPr>
            <a:spLocks noGrp="1"/>
          </p:cNvSpPr>
          <p:nvPr>
            <p:ph type="subTitle" idx="1"/>
          </p:nvPr>
        </p:nvSpPr>
        <p:spPr>
          <a:xfrm>
            <a:off x="1524000" y="2391009"/>
            <a:ext cx="9144000" cy="2820328"/>
          </a:xfrm>
        </p:spPr>
        <p:txBody>
          <a:bodyPr vert="horz" lIns="91440" tIns="45720" rIns="91440" bIns="45720" rtlCol="0" anchor="t">
            <a:normAutofit/>
          </a:bodyPr>
          <a:lstStyle/>
          <a:p>
            <a:pPr marL="342900" indent="-342900" algn="l">
              <a:buFont typeface="Arial,Sans-Serif" panose="020B0604020202020204" pitchFamily="34" charset="0"/>
              <a:buChar char="•"/>
            </a:pPr>
            <a:r>
              <a:rPr lang="es-ES" dirty="0">
                <a:ea typeface="+mn-lt"/>
                <a:cs typeface="+mn-lt"/>
              </a:rPr>
              <a:t>Introducción</a:t>
            </a:r>
            <a:endParaRPr lang="en-US">
              <a:ea typeface="+mn-lt"/>
              <a:cs typeface="+mn-lt"/>
            </a:endParaRPr>
          </a:p>
          <a:p>
            <a:pPr marL="342900" indent="-342900" algn="l">
              <a:buFont typeface="Arial,Sans-Serif" panose="020B0604020202020204" pitchFamily="34" charset="0"/>
              <a:buChar char="•"/>
            </a:pPr>
            <a:r>
              <a:rPr lang="es-ES" dirty="0" err="1">
                <a:ea typeface="+mn-lt"/>
                <a:cs typeface="+mn-lt"/>
              </a:rPr>
              <a:t>Overview</a:t>
            </a:r>
            <a:endParaRPr lang="es-ES" dirty="0">
              <a:ea typeface="+mn-lt"/>
              <a:cs typeface="+mn-lt"/>
            </a:endParaRPr>
          </a:p>
          <a:p>
            <a:pPr marL="342900" indent="-342900" algn="l">
              <a:buFont typeface="Arial,Sans-Serif" panose="020B0604020202020204" pitchFamily="34" charset="0"/>
              <a:buChar char="•"/>
            </a:pPr>
            <a:r>
              <a:rPr lang="es-ES" dirty="0">
                <a:ea typeface="+mn-lt"/>
                <a:cs typeface="+mn-lt"/>
              </a:rPr>
              <a:t>Métodos</a:t>
            </a:r>
            <a:endParaRPr lang="en-US">
              <a:ea typeface="+mn-lt"/>
              <a:cs typeface="+mn-lt"/>
            </a:endParaRPr>
          </a:p>
          <a:p>
            <a:pPr marL="342900" indent="-342900" algn="l">
              <a:buFont typeface="Arial,Sans-Serif" panose="020B0604020202020204" pitchFamily="34" charset="0"/>
              <a:buChar char="•"/>
            </a:pPr>
            <a:r>
              <a:rPr lang="es-ES" dirty="0">
                <a:ea typeface="+mn-lt"/>
                <a:cs typeface="+mn-lt"/>
              </a:rPr>
              <a:t>Resultados y discusión</a:t>
            </a:r>
            <a:endParaRPr lang="en-US">
              <a:ea typeface="+mn-lt"/>
              <a:cs typeface="+mn-lt"/>
            </a:endParaRPr>
          </a:p>
          <a:p>
            <a:pPr marL="342900" indent="-342900" algn="l">
              <a:buFont typeface="Arial,Sans-Serif" panose="020B0604020202020204" pitchFamily="34" charset="0"/>
              <a:buChar char="•"/>
            </a:pPr>
            <a:r>
              <a:rPr lang="es-ES" dirty="0">
                <a:ea typeface="+mn-lt"/>
                <a:cs typeface="+mn-lt"/>
              </a:rPr>
              <a:t>Conclusión</a:t>
            </a:r>
            <a:endParaRPr lang="en-US" dirty="0">
              <a:ea typeface="+mn-lt"/>
              <a:cs typeface="+mn-lt"/>
            </a:endParaRPr>
          </a:p>
        </p:txBody>
      </p:sp>
    </p:spTree>
    <p:extLst>
      <p:ext uri="{BB962C8B-B14F-4D97-AF65-F5344CB8AC3E}">
        <p14:creationId xmlns:p14="http://schemas.microsoft.com/office/powerpoint/2010/main" val="12742225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Métodos</a:t>
            </a:r>
            <a:br>
              <a:rPr lang="es-ES" dirty="0">
                <a:cs typeface="Calibri Light"/>
              </a:rPr>
            </a:br>
            <a:r>
              <a:rPr lang="es-ES" sz="3200">
                <a:solidFill>
                  <a:schemeClr val="bg1">
                    <a:lumMod val="65000"/>
                  </a:schemeClr>
                </a:solidFill>
                <a:cs typeface="Calibri Light"/>
              </a:rPr>
              <a:t>Segmentación</a:t>
            </a:r>
            <a:endParaRPr lang="en-US">
              <a:solidFill>
                <a:schemeClr val="bg1">
                  <a:lumMod val="65000"/>
                </a:schemeClr>
              </a:solidFill>
            </a:endParaRP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641911"/>
            <a:ext cx="9144000" cy="2820328"/>
          </a:xfrm>
        </p:spPr>
        <p:txBody>
          <a:bodyPr vert="horz" lIns="91440" tIns="45720" rIns="91440" bIns="45720" rtlCol="0" anchor="t">
            <a:normAutofit/>
          </a:bodyPr>
          <a:lstStyle/>
          <a:p>
            <a:pPr marL="342900" indent="-342900" algn="l">
              <a:buChar char="•"/>
            </a:pPr>
            <a:r>
              <a:rPr lang="es-ES">
                <a:cs typeface="Calibri"/>
              </a:rPr>
              <a:t>Segmentación: bordes, regiones</a:t>
            </a:r>
            <a:endParaRPr lang="es-ES" dirty="0">
              <a:cs typeface="Calibri"/>
            </a:endParaRPr>
          </a:p>
          <a:p>
            <a:pPr marL="342900" indent="-342900" algn="l">
              <a:buChar char="•"/>
            </a:pPr>
            <a:r>
              <a:rPr lang="es-ES">
                <a:cs typeface="Calibri"/>
              </a:rPr>
              <a:t>Problema: </a:t>
            </a:r>
            <a:endParaRPr lang="es-ES" dirty="0">
              <a:cs typeface="Calibri"/>
            </a:endParaRPr>
          </a:p>
          <a:p>
            <a:r>
              <a:rPr lang="es-ES">
                <a:cs typeface="Calibri"/>
              </a:rPr>
              <a:t>Presencia de cabello</a:t>
            </a: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spTree>
    <p:extLst>
      <p:ext uri="{BB962C8B-B14F-4D97-AF65-F5344CB8AC3E}">
        <p14:creationId xmlns:p14="http://schemas.microsoft.com/office/powerpoint/2010/main" val="42214311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 sz="3200">
                <a:solidFill>
                  <a:schemeClr val="bg1"/>
                </a:solidFill>
                <a:ea typeface="+mj-lt"/>
                <a:cs typeface="+mj-lt"/>
              </a:rPr>
              <a:t>Presencia de cabello</a:t>
            </a:r>
            <a:endParaRPr lang="es-ES" sz="3200" i="1">
              <a:solidFill>
                <a:schemeClr val="bg1"/>
              </a:solidFill>
              <a:cs typeface="Calibri Light"/>
            </a:endParaRPr>
          </a:p>
        </p:txBody>
      </p:sp>
      <p:pic>
        <p:nvPicPr>
          <p:cNvPr id="3" name="Picture 4" descr="A screenshot of a cell phone&#10;&#10;Description automatically generated">
            <a:extLst>
              <a:ext uri="{FF2B5EF4-FFF2-40B4-BE49-F238E27FC236}">
                <a16:creationId xmlns:a16="http://schemas.microsoft.com/office/drawing/2014/main" id="{38013093-4234-4F7F-B446-779ED5C00D83}"/>
              </a:ext>
            </a:extLst>
          </p:cNvPr>
          <p:cNvPicPr>
            <a:picLocks noChangeAspect="1"/>
          </p:cNvPicPr>
          <p:nvPr/>
        </p:nvPicPr>
        <p:blipFill>
          <a:blip r:embed="rId2"/>
          <a:stretch>
            <a:fillRect/>
          </a:stretch>
        </p:blipFill>
        <p:spPr>
          <a:xfrm>
            <a:off x="3284034" y="2042471"/>
            <a:ext cx="5614639" cy="3841716"/>
          </a:xfrm>
          <a:prstGeom prst="rect">
            <a:avLst/>
          </a:prstGeom>
        </p:spPr>
      </p:pic>
    </p:spTree>
    <p:extLst>
      <p:ext uri="{BB962C8B-B14F-4D97-AF65-F5344CB8AC3E}">
        <p14:creationId xmlns:p14="http://schemas.microsoft.com/office/powerpoint/2010/main" val="1969064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Métodos</a:t>
            </a:r>
            <a:br>
              <a:rPr lang="es-ES" dirty="0">
                <a:cs typeface="Calibri Light"/>
              </a:rPr>
            </a:br>
            <a:r>
              <a:rPr lang="es-ES" sz="3200">
                <a:solidFill>
                  <a:schemeClr val="bg1">
                    <a:lumMod val="65000"/>
                  </a:schemeClr>
                </a:solidFill>
                <a:cs typeface="Calibri Light"/>
              </a:rPr>
              <a:t>Segmentación: HR</a:t>
            </a:r>
            <a:endParaRPr lang="en-US">
              <a:solidFill>
                <a:schemeClr val="bg1">
                  <a:lumMod val="65000"/>
                </a:schemeClr>
              </a:solidFill>
            </a:endParaRP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641911"/>
            <a:ext cx="9144000" cy="2820328"/>
          </a:xfrm>
        </p:spPr>
        <p:txBody>
          <a:bodyPr vert="horz" lIns="91440" tIns="45720" rIns="91440" bIns="45720" rtlCol="0" anchor="t">
            <a:normAutofit/>
          </a:bodyPr>
          <a:lstStyle/>
          <a:p>
            <a:pPr marL="342900" indent="-342900" algn="l">
              <a:buChar char="•"/>
            </a:pPr>
            <a:r>
              <a:rPr lang="es-ES">
                <a:cs typeface="Calibri"/>
              </a:rPr>
              <a:t>Pasos del procesado: </a:t>
            </a:r>
            <a:endParaRPr lang="es-ES" dirty="0">
              <a:cs typeface="Calibri"/>
            </a:endParaRPr>
          </a:p>
          <a:p>
            <a:pPr algn="l"/>
            <a:endParaRPr lang="es-ES" dirty="0">
              <a:cs typeface="Calibri"/>
            </a:endParaRPr>
          </a:p>
          <a:p>
            <a:r>
              <a:rPr lang="es-ES">
                <a:cs typeface="Calibri"/>
              </a:rPr>
              <a:t>Transformación del espacio de color</a:t>
            </a:r>
            <a:endParaRPr lang="es-ES" dirty="0">
              <a:cs typeface="Calibri"/>
            </a:endParaRPr>
          </a:p>
          <a:p>
            <a:r>
              <a:rPr lang="es-ES">
                <a:cs typeface="Calibri"/>
              </a:rPr>
              <a:t>Operación Top-hat</a:t>
            </a:r>
            <a:endParaRPr lang="es-ES"/>
          </a:p>
          <a:p>
            <a:r>
              <a:rPr lang="es-ES">
                <a:cs typeface="Calibri"/>
              </a:rPr>
              <a:t>Inpainting</a:t>
            </a: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spTree>
    <p:extLst>
      <p:ext uri="{BB962C8B-B14F-4D97-AF65-F5344CB8AC3E}">
        <p14:creationId xmlns:p14="http://schemas.microsoft.com/office/powerpoint/2010/main" val="5545901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 sz="3200">
                <a:solidFill>
                  <a:schemeClr val="bg1"/>
                </a:solidFill>
                <a:cs typeface="Calibri Light"/>
              </a:rPr>
              <a:t>Transformación del espacio de color</a:t>
            </a:r>
            <a:endParaRPr lang="es-ES" sz="3200" dirty="0">
              <a:solidFill>
                <a:schemeClr val="bg1"/>
              </a:solidFill>
              <a:cs typeface="Calibri Light"/>
            </a:endParaRPr>
          </a:p>
        </p:txBody>
      </p:sp>
      <p:pic>
        <p:nvPicPr>
          <p:cNvPr id="4" name="Picture 4" descr="A picture containing photo&#10;&#10;Description automatically generated">
            <a:extLst>
              <a:ext uri="{FF2B5EF4-FFF2-40B4-BE49-F238E27FC236}">
                <a16:creationId xmlns:a16="http://schemas.microsoft.com/office/drawing/2014/main" id="{05F9F8D9-1322-43CA-A98E-387CA519C7F1}"/>
              </a:ext>
            </a:extLst>
          </p:cNvPr>
          <p:cNvPicPr>
            <a:picLocks noChangeAspect="1"/>
          </p:cNvPicPr>
          <p:nvPr/>
        </p:nvPicPr>
        <p:blipFill>
          <a:blip r:embed="rId2"/>
          <a:stretch>
            <a:fillRect/>
          </a:stretch>
        </p:blipFill>
        <p:spPr>
          <a:xfrm>
            <a:off x="2680010" y="2341961"/>
            <a:ext cx="6822686" cy="3047588"/>
          </a:xfrm>
          <a:prstGeom prst="rect">
            <a:avLst/>
          </a:prstGeom>
        </p:spPr>
      </p:pic>
    </p:spTree>
    <p:extLst>
      <p:ext uri="{BB962C8B-B14F-4D97-AF65-F5344CB8AC3E}">
        <p14:creationId xmlns:p14="http://schemas.microsoft.com/office/powerpoint/2010/main" val="18626926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 sz="3200">
                <a:solidFill>
                  <a:schemeClr val="bg1"/>
                </a:solidFill>
                <a:cs typeface="Calibri Light"/>
              </a:rPr>
              <a:t>Operación top-hat</a:t>
            </a:r>
            <a:endParaRPr lang="es-ES" sz="3200" dirty="0">
              <a:solidFill>
                <a:schemeClr val="bg1"/>
              </a:solidFill>
              <a:cs typeface="Calibri Light"/>
            </a:endParaRPr>
          </a:p>
        </p:txBody>
      </p:sp>
      <p:pic>
        <p:nvPicPr>
          <p:cNvPr id="3" name="Picture 4" descr="A close up of a womans face&#10;&#10;Description automatically generated">
            <a:extLst>
              <a:ext uri="{FF2B5EF4-FFF2-40B4-BE49-F238E27FC236}">
                <a16:creationId xmlns:a16="http://schemas.microsoft.com/office/drawing/2014/main" id="{660427B8-6BA5-426B-812E-412B931D1B4C}"/>
              </a:ext>
            </a:extLst>
          </p:cNvPr>
          <p:cNvPicPr>
            <a:picLocks noChangeAspect="1"/>
          </p:cNvPicPr>
          <p:nvPr/>
        </p:nvPicPr>
        <p:blipFill rotWithShape="1">
          <a:blip r:embed="rId2"/>
          <a:srcRect r="-144" b="17667"/>
          <a:stretch/>
        </p:blipFill>
        <p:spPr>
          <a:xfrm>
            <a:off x="2085278" y="2259900"/>
            <a:ext cx="8012154" cy="2848285"/>
          </a:xfrm>
          <a:prstGeom prst="rect">
            <a:avLst/>
          </a:prstGeom>
        </p:spPr>
      </p:pic>
    </p:spTree>
    <p:extLst>
      <p:ext uri="{BB962C8B-B14F-4D97-AF65-F5344CB8AC3E}">
        <p14:creationId xmlns:p14="http://schemas.microsoft.com/office/powerpoint/2010/main" val="29548808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 sz="3200">
                <a:solidFill>
                  <a:schemeClr val="bg1"/>
                </a:solidFill>
                <a:cs typeface="Calibri Light"/>
              </a:rPr>
              <a:t>Inpainting</a:t>
            </a:r>
            <a:endParaRPr lang="es-ES" sz="3200" dirty="0">
              <a:solidFill>
                <a:schemeClr val="bg1"/>
              </a:solidFill>
              <a:cs typeface="Calibri Light"/>
            </a:endParaRPr>
          </a:p>
        </p:txBody>
      </p:sp>
      <p:pic>
        <p:nvPicPr>
          <p:cNvPr id="4" name="Picture 4">
            <a:extLst>
              <a:ext uri="{FF2B5EF4-FFF2-40B4-BE49-F238E27FC236}">
                <a16:creationId xmlns:a16="http://schemas.microsoft.com/office/drawing/2014/main" id="{F228CC14-4AF7-4F77-84CD-B0A7D0ED572A}"/>
              </a:ext>
            </a:extLst>
          </p:cNvPr>
          <p:cNvPicPr>
            <a:picLocks noChangeAspect="1"/>
          </p:cNvPicPr>
          <p:nvPr/>
        </p:nvPicPr>
        <p:blipFill rotWithShape="1">
          <a:blip r:embed="rId2"/>
          <a:srcRect t="2740" r="162" b="342"/>
          <a:stretch/>
        </p:blipFill>
        <p:spPr>
          <a:xfrm>
            <a:off x="3341416" y="2591613"/>
            <a:ext cx="5732194" cy="2622854"/>
          </a:xfrm>
          <a:prstGeom prst="rect">
            <a:avLst/>
          </a:prstGeom>
        </p:spPr>
      </p:pic>
    </p:spTree>
    <p:extLst>
      <p:ext uri="{BB962C8B-B14F-4D97-AF65-F5344CB8AC3E}">
        <p14:creationId xmlns:p14="http://schemas.microsoft.com/office/powerpoint/2010/main" val="22770070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 sz="3200">
                <a:solidFill>
                  <a:schemeClr val="bg1"/>
                </a:solidFill>
                <a:cs typeface="Calibri Light"/>
              </a:rPr>
              <a:t>Pasos del HR</a:t>
            </a:r>
            <a:endParaRPr lang="es-ES" sz="3200" dirty="0">
              <a:solidFill>
                <a:schemeClr val="bg1"/>
              </a:solidFill>
              <a:cs typeface="Calibri Light"/>
            </a:endParaRPr>
          </a:p>
        </p:txBody>
      </p:sp>
      <p:pic>
        <p:nvPicPr>
          <p:cNvPr id="3" name="Picture 4" descr="A picture containing outdoor, photo, looking, grass&#10;&#10;Description automatically generated">
            <a:extLst>
              <a:ext uri="{FF2B5EF4-FFF2-40B4-BE49-F238E27FC236}">
                <a16:creationId xmlns:a16="http://schemas.microsoft.com/office/drawing/2014/main" id="{B9DC0BC7-F4E1-4C2C-B19C-423572481131}"/>
              </a:ext>
            </a:extLst>
          </p:cNvPr>
          <p:cNvPicPr>
            <a:picLocks noChangeAspect="1"/>
          </p:cNvPicPr>
          <p:nvPr/>
        </p:nvPicPr>
        <p:blipFill rotWithShape="1">
          <a:blip r:embed="rId2"/>
          <a:srcRect t="7742" r="-133" b="215"/>
          <a:stretch/>
        </p:blipFill>
        <p:spPr>
          <a:xfrm>
            <a:off x="2642839" y="2004476"/>
            <a:ext cx="7017841" cy="3973771"/>
          </a:xfrm>
          <a:prstGeom prst="rect">
            <a:avLst/>
          </a:prstGeom>
        </p:spPr>
      </p:pic>
    </p:spTree>
    <p:extLst>
      <p:ext uri="{BB962C8B-B14F-4D97-AF65-F5344CB8AC3E}">
        <p14:creationId xmlns:p14="http://schemas.microsoft.com/office/powerpoint/2010/main" val="16537121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 sz="3200">
                <a:solidFill>
                  <a:schemeClr val="bg1"/>
                </a:solidFill>
                <a:cs typeface="Calibri Light"/>
              </a:rPr>
              <a:t>Segmentación con HR vs. Sin HR</a:t>
            </a:r>
            <a:endParaRPr lang="es-ES" sz="3200" dirty="0">
              <a:solidFill>
                <a:schemeClr val="bg1"/>
              </a:solidFill>
              <a:cs typeface="Calibri Light"/>
            </a:endParaRPr>
          </a:p>
        </p:txBody>
      </p:sp>
      <p:pic>
        <p:nvPicPr>
          <p:cNvPr id="4" name="Picture 4" descr="A picture containing grass&#10;&#10;Description automatically generated">
            <a:extLst>
              <a:ext uri="{FF2B5EF4-FFF2-40B4-BE49-F238E27FC236}">
                <a16:creationId xmlns:a16="http://schemas.microsoft.com/office/drawing/2014/main" id="{9179B852-457C-4766-B914-FB0A33005BF7}"/>
              </a:ext>
            </a:extLst>
          </p:cNvPr>
          <p:cNvPicPr>
            <a:picLocks noChangeAspect="1"/>
          </p:cNvPicPr>
          <p:nvPr/>
        </p:nvPicPr>
        <p:blipFill rotWithShape="1">
          <a:blip r:embed="rId2"/>
          <a:srcRect l="3439" t="4911" r="-275" b="446"/>
          <a:stretch/>
        </p:blipFill>
        <p:spPr>
          <a:xfrm>
            <a:off x="2819400" y="2004471"/>
            <a:ext cx="6701809" cy="4029436"/>
          </a:xfrm>
          <a:prstGeom prst="rect">
            <a:avLst/>
          </a:prstGeom>
        </p:spPr>
      </p:pic>
    </p:spTree>
    <p:extLst>
      <p:ext uri="{BB962C8B-B14F-4D97-AF65-F5344CB8AC3E}">
        <p14:creationId xmlns:p14="http://schemas.microsoft.com/office/powerpoint/2010/main" val="10649882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Métodos</a:t>
            </a:r>
            <a:br>
              <a:rPr lang="es-ES" dirty="0">
                <a:cs typeface="Calibri Light"/>
              </a:rPr>
            </a:br>
            <a:r>
              <a:rPr lang="es-ES" sz="3200">
                <a:solidFill>
                  <a:schemeClr val="bg1">
                    <a:lumMod val="65000"/>
                  </a:schemeClr>
                </a:solidFill>
                <a:cs typeface="Calibri Light"/>
              </a:rPr>
              <a:t>Segmentación: AC</a:t>
            </a:r>
            <a:endParaRPr lang="en-US">
              <a:solidFill>
                <a:schemeClr val="bg1">
                  <a:lumMod val="65000"/>
                </a:schemeClr>
              </a:solidFill>
            </a:endParaRP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641911"/>
            <a:ext cx="9144000" cy="2820328"/>
          </a:xfrm>
        </p:spPr>
        <p:txBody>
          <a:bodyPr vert="horz" lIns="91440" tIns="45720" rIns="91440" bIns="45720" rtlCol="0" anchor="t">
            <a:normAutofit/>
          </a:bodyPr>
          <a:lstStyle/>
          <a:p>
            <a:pPr marL="342900" indent="-342900" algn="l">
              <a:buChar char="•"/>
            </a:pPr>
            <a:r>
              <a:rPr lang="es-ES">
                <a:cs typeface="Calibri"/>
              </a:rPr>
              <a:t>Primera técnica: Algoritmo de Contornos Activos (AC)</a:t>
            </a:r>
            <a:endParaRPr lang="es-ES" dirty="0">
              <a:cs typeface="Calibri"/>
            </a:endParaRPr>
          </a:p>
          <a:p>
            <a:pPr marL="342900" indent="-342900" algn="l">
              <a:buChar char="•"/>
            </a:pPr>
            <a:r>
              <a:rPr lang="es-ES">
                <a:cs typeface="Calibri"/>
              </a:rPr>
              <a:t>Amoldar un contorno inicial: </a:t>
            </a:r>
            <a:endParaRPr lang="es-ES" dirty="0">
              <a:cs typeface="Calibri"/>
            </a:endParaRPr>
          </a:p>
          <a:p>
            <a:pPr algn="l"/>
            <a:endParaRPr lang="es-ES" dirty="0">
              <a:cs typeface="Calibri"/>
            </a:endParaRPr>
          </a:p>
          <a:p>
            <a:r>
              <a:rPr lang="es-ES">
                <a:cs typeface="Calibri"/>
              </a:rPr>
              <a:t>Minimización de energía</a:t>
            </a: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spTree>
    <p:extLst>
      <p:ext uri="{BB962C8B-B14F-4D97-AF65-F5344CB8AC3E}">
        <p14:creationId xmlns:p14="http://schemas.microsoft.com/office/powerpoint/2010/main" val="10165784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Métodos</a:t>
            </a:r>
            <a:br>
              <a:rPr lang="es-ES" dirty="0">
                <a:cs typeface="Calibri Light"/>
              </a:rPr>
            </a:br>
            <a:r>
              <a:rPr lang="es-ES" sz="3200">
                <a:solidFill>
                  <a:schemeClr val="bg1">
                    <a:lumMod val="65000"/>
                  </a:schemeClr>
                </a:solidFill>
                <a:cs typeface="Calibri Light"/>
              </a:rPr>
              <a:t>Segmentación: AC</a:t>
            </a:r>
            <a:endParaRPr lang="en-US">
              <a:solidFill>
                <a:schemeClr val="bg1">
                  <a:lumMod val="65000"/>
                </a:schemeClr>
              </a:solidFill>
            </a:endParaRPr>
          </a:p>
        </p:txBody>
      </p:sp>
      <p:pic>
        <p:nvPicPr>
          <p:cNvPr id="3" name="Picture 4" descr="A picture containing clock, drawing&#10;&#10;Description automatically generated">
            <a:extLst>
              <a:ext uri="{FF2B5EF4-FFF2-40B4-BE49-F238E27FC236}">
                <a16:creationId xmlns:a16="http://schemas.microsoft.com/office/drawing/2014/main" id="{CE184DA6-4A8C-4F85-8A56-B4ED46B6C31A}"/>
              </a:ext>
            </a:extLst>
          </p:cNvPr>
          <p:cNvPicPr>
            <a:picLocks noChangeAspect="1"/>
          </p:cNvPicPr>
          <p:nvPr/>
        </p:nvPicPr>
        <p:blipFill>
          <a:blip r:embed="rId2"/>
          <a:stretch>
            <a:fillRect/>
          </a:stretch>
        </p:blipFill>
        <p:spPr>
          <a:xfrm>
            <a:off x="4166839" y="2738796"/>
            <a:ext cx="3858321" cy="590528"/>
          </a:xfrm>
          <a:prstGeom prst="rect">
            <a:avLst/>
          </a:prstGeom>
        </p:spPr>
      </p:pic>
      <p:pic>
        <p:nvPicPr>
          <p:cNvPr id="5" name="Picture 5" descr="A picture containing clock, table&#10;&#10;Description automatically generated">
            <a:extLst>
              <a:ext uri="{FF2B5EF4-FFF2-40B4-BE49-F238E27FC236}">
                <a16:creationId xmlns:a16="http://schemas.microsoft.com/office/drawing/2014/main" id="{A986B235-0FC8-4A64-9F27-E2709F27C9EA}"/>
              </a:ext>
            </a:extLst>
          </p:cNvPr>
          <p:cNvPicPr>
            <a:picLocks noChangeAspect="1"/>
          </p:cNvPicPr>
          <p:nvPr/>
        </p:nvPicPr>
        <p:blipFill>
          <a:blip r:embed="rId3"/>
          <a:stretch>
            <a:fillRect/>
          </a:stretch>
        </p:blipFill>
        <p:spPr>
          <a:xfrm>
            <a:off x="3850887" y="3848323"/>
            <a:ext cx="4434467" cy="657474"/>
          </a:xfrm>
          <a:prstGeom prst="rect">
            <a:avLst/>
          </a:prstGeom>
        </p:spPr>
      </p:pic>
      <p:pic>
        <p:nvPicPr>
          <p:cNvPr id="7" name="Picture 7" descr="A picture containing clock&#10;&#10;Description automatically generated">
            <a:extLst>
              <a:ext uri="{FF2B5EF4-FFF2-40B4-BE49-F238E27FC236}">
                <a16:creationId xmlns:a16="http://schemas.microsoft.com/office/drawing/2014/main" id="{F03364B6-CDD3-45FE-BC95-68D11E39A5CD}"/>
              </a:ext>
            </a:extLst>
          </p:cNvPr>
          <p:cNvPicPr>
            <a:picLocks noChangeAspect="1"/>
          </p:cNvPicPr>
          <p:nvPr/>
        </p:nvPicPr>
        <p:blipFill>
          <a:blip r:embed="rId4"/>
          <a:stretch>
            <a:fillRect/>
          </a:stretch>
        </p:blipFill>
        <p:spPr>
          <a:xfrm>
            <a:off x="3850888" y="4582451"/>
            <a:ext cx="3328639" cy="741097"/>
          </a:xfrm>
          <a:prstGeom prst="rect">
            <a:avLst/>
          </a:prstGeom>
        </p:spPr>
      </p:pic>
    </p:spTree>
    <p:extLst>
      <p:ext uri="{BB962C8B-B14F-4D97-AF65-F5344CB8AC3E}">
        <p14:creationId xmlns:p14="http://schemas.microsoft.com/office/powerpoint/2010/main" val="533039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2293241"/>
            <a:ext cx="9144000" cy="978619"/>
          </a:xfrm>
        </p:spPr>
        <p:txBody>
          <a:bodyPr>
            <a:normAutofit/>
          </a:bodyPr>
          <a:lstStyle/>
          <a:p>
            <a:r>
              <a:rPr lang="es-ES">
                <a:cs typeface="Calibri Light" panose="020F0302020204030204"/>
              </a:rPr>
              <a:t>Introducción</a:t>
            </a:r>
          </a:p>
        </p:txBody>
      </p:sp>
      <p:sp>
        <p:nvSpPr>
          <p:cNvPr id="3" name="Subtítulo 2"/>
          <p:cNvSpPr>
            <a:spLocks noGrp="1"/>
          </p:cNvSpPr>
          <p:nvPr>
            <p:ph type="subTitle" idx="1"/>
          </p:nvPr>
        </p:nvSpPr>
        <p:spPr>
          <a:xfrm>
            <a:off x="1524000" y="3673399"/>
            <a:ext cx="9144000" cy="1342792"/>
          </a:xfrm>
        </p:spPr>
        <p:txBody>
          <a:bodyPr vert="horz" lIns="91440" tIns="45720" rIns="91440" bIns="45720" rtlCol="0" anchor="t">
            <a:normAutofit/>
          </a:bodyPr>
          <a:lstStyle/>
          <a:p>
            <a:r>
              <a:rPr lang="es-ES">
                <a:solidFill>
                  <a:schemeClr val="bg1">
                    <a:lumMod val="65000"/>
                  </a:schemeClr>
                </a:solidFill>
                <a:cs typeface="Calibri" panose="020F0502020204030204"/>
              </a:rPr>
              <a:t>Cáncer de piel</a:t>
            </a:r>
            <a:endParaRPr lang="es-ES" dirty="0">
              <a:solidFill>
                <a:schemeClr val="bg1">
                  <a:lumMod val="65000"/>
                </a:schemeClr>
              </a:solidFill>
              <a:cs typeface="Calibri" panose="020F0502020204030204"/>
            </a:endParaRPr>
          </a:p>
        </p:txBody>
      </p:sp>
    </p:spTree>
    <p:extLst>
      <p:ext uri="{BB962C8B-B14F-4D97-AF65-F5344CB8AC3E}">
        <p14:creationId xmlns:p14="http://schemas.microsoft.com/office/powerpoint/2010/main" val="10754281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 sz="3200">
                <a:solidFill>
                  <a:schemeClr val="bg1"/>
                </a:solidFill>
                <a:cs typeface="Calibri Light"/>
              </a:rPr>
              <a:t>Segmentación mediante ACA</a:t>
            </a:r>
            <a:endParaRPr lang="es-ES" sz="3200" dirty="0">
              <a:solidFill>
                <a:schemeClr val="bg1"/>
              </a:solidFill>
              <a:cs typeface="Calibri Light"/>
            </a:endParaRPr>
          </a:p>
        </p:txBody>
      </p:sp>
      <p:pic>
        <p:nvPicPr>
          <p:cNvPr id="3" name="Picture 4" descr="A group of men posing for a photo&#10;&#10;Description automatically generated">
            <a:extLst>
              <a:ext uri="{FF2B5EF4-FFF2-40B4-BE49-F238E27FC236}">
                <a16:creationId xmlns:a16="http://schemas.microsoft.com/office/drawing/2014/main" id="{30825526-8AA7-4BB0-BE43-8AF6CC16BE69}"/>
              </a:ext>
            </a:extLst>
          </p:cNvPr>
          <p:cNvPicPr>
            <a:picLocks noChangeAspect="1"/>
          </p:cNvPicPr>
          <p:nvPr/>
        </p:nvPicPr>
        <p:blipFill>
          <a:blip r:embed="rId2"/>
          <a:stretch>
            <a:fillRect/>
          </a:stretch>
        </p:blipFill>
        <p:spPr>
          <a:xfrm>
            <a:off x="2085278" y="2042168"/>
            <a:ext cx="7779833" cy="3424151"/>
          </a:xfrm>
          <a:prstGeom prst="rect">
            <a:avLst/>
          </a:prstGeom>
        </p:spPr>
      </p:pic>
    </p:spTree>
    <p:extLst>
      <p:ext uri="{BB962C8B-B14F-4D97-AF65-F5344CB8AC3E}">
        <p14:creationId xmlns:p14="http://schemas.microsoft.com/office/powerpoint/2010/main" val="19253444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Métodos</a:t>
            </a:r>
            <a:br>
              <a:rPr lang="es-ES" dirty="0">
                <a:cs typeface="Calibri Light"/>
              </a:rPr>
            </a:br>
            <a:r>
              <a:rPr lang="es-ES" sz="3200">
                <a:solidFill>
                  <a:schemeClr val="bg1">
                    <a:lumMod val="65000"/>
                  </a:schemeClr>
                </a:solidFill>
                <a:cs typeface="Calibri Light"/>
              </a:rPr>
              <a:t>Segmentación: AC</a:t>
            </a:r>
            <a:endParaRPr lang="en-US">
              <a:solidFill>
                <a:schemeClr val="bg1">
                  <a:lumMod val="65000"/>
                </a:schemeClr>
              </a:solidFill>
            </a:endParaRP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641911"/>
            <a:ext cx="9144000" cy="2820328"/>
          </a:xfrm>
        </p:spPr>
        <p:txBody>
          <a:bodyPr vert="horz" lIns="91440" tIns="45720" rIns="91440" bIns="45720" rtlCol="0" anchor="t">
            <a:normAutofit/>
          </a:bodyPr>
          <a:lstStyle/>
          <a:p>
            <a:pPr marL="342900" indent="-342900" algn="l">
              <a:buChar char="•"/>
            </a:pPr>
            <a:r>
              <a:rPr lang="es-ES">
                <a:cs typeface="Calibri"/>
              </a:rPr>
              <a:t>Inconvenientes del AC:</a:t>
            </a:r>
          </a:p>
          <a:p>
            <a:endParaRPr lang="es-ES" dirty="0">
              <a:cs typeface="Calibri"/>
            </a:endParaRPr>
          </a:p>
          <a:p>
            <a:r>
              <a:rPr lang="es-ES">
                <a:cs typeface="Calibri"/>
              </a:rPr>
              <a:t>Convergencia muy depentiende del contorno inicial</a:t>
            </a:r>
            <a:endParaRPr lang="es-ES" dirty="0">
              <a:cs typeface="Calibri"/>
            </a:endParaRPr>
          </a:p>
          <a:p>
            <a:r>
              <a:rPr lang="es-ES">
                <a:cs typeface="Calibri"/>
              </a:rPr>
              <a:t>Incapaz de lidiar con cambio topológicos</a:t>
            </a:r>
            <a:endParaRPr lang="es-ES"/>
          </a:p>
          <a:p>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spTree>
    <p:extLst>
      <p:ext uri="{BB962C8B-B14F-4D97-AF65-F5344CB8AC3E}">
        <p14:creationId xmlns:p14="http://schemas.microsoft.com/office/powerpoint/2010/main" val="37358692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 sz="3200">
                <a:solidFill>
                  <a:schemeClr val="bg1"/>
                </a:solidFill>
                <a:cs typeface="Calibri Light"/>
              </a:rPr>
              <a:t>Fracaso del ACA ante condiciones iniciales inadecuadas</a:t>
            </a:r>
            <a:endParaRPr lang="es-ES" sz="3200" dirty="0">
              <a:solidFill>
                <a:schemeClr val="bg1"/>
              </a:solidFill>
              <a:cs typeface="Calibri Light"/>
            </a:endParaRPr>
          </a:p>
        </p:txBody>
      </p:sp>
      <p:pic>
        <p:nvPicPr>
          <p:cNvPr id="5" name="Picture 5" descr="A person smiling for the camera&#10;&#10;Description automatically generated">
            <a:extLst>
              <a:ext uri="{FF2B5EF4-FFF2-40B4-BE49-F238E27FC236}">
                <a16:creationId xmlns:a16="http://schemas.microsoft.com/office/drawing/2014/main" id="{C54728FB-71DA-43E8-B61E-2617FFFFDC27}"/>
              </a:ext>
            </a:extLst>
          </p:cNvPr>
          <p:cNvPicPr>
            <a:picLocks noChangeAspect="1"/>
          </p:cNvPicPr>
          <p:nvPr/>
        </p:nvPicPr>
        <p:blipFill>
          <a:blip r:embed="rId2"/>
          <a:stretch>
            <a:fillRect/>
          </a:stretch>
        </p:blipFill>
        <p:spPr>
          <a:xfrm>
            <a:off x="3785839" y="1614957"/>
            <a:ext cx="4824760" cy="4798966"/>
          </a:xfrm>
          <a:prstGeom prst="rect">
            <a:avLst/>
          </a:prstGeom>
        </p:spPr>
      </p:pic>
    </p:spTree>
    <p:extLst>
      <p:ext uri="{BB962C8B-B14F-4D97-AF65-F5344CB8AC3E}">
        <p14:creationId xmlns:p14="http://schemas.microsoft.com/office/powerpoint/2010/main" val="19106502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 sz="3200">
                <a:solidFill>
                  <a:schemeClr val="bg1"/>
                </a:solidFill>
                <a:cs typeface="Calibri Light"/>
              </a:rPr>
              <a:t>Fracaso del ACA ante cambios topológicos</a:t>
            </a:r>
            <a:endParaRPr lang="es-ES" sz="3200" dirty="0">
              <a:solidFill>
                <a:schemeClr val="bg1"/>
              </a:solidFill>
              <a:cs typeface="Calibri Light"/>
            </a:endParaRPr>
          </a:p>
        </p:txBody>
      </p:sp>
      <p:pic>
        <p:nvPicPr>
          <p:cNvPr id="3" name="Picture 3" descr="A picture containing person, holding, table, mirror&#10;&#10;Description automatically generated">
            <a:extLst>
              <a:ext uri="{FF2B5EF4-FFF2-40B4-BE49-F238E27FC236}">
                <a16:creationId xmlns:a16="http://schemas.microsoft.com/office/drawing/2014/main" id="{45EC7D14-D45D-4A5D-B9E7-596D7993F82E}"/>
              </a:ext>
            </a:extLst>
          </p:cNvPr>
          <p:cNvPicPr>
            <a:picLocks noChangeAspect="1"/>
          </p:cNvPicPr>
          <p:nvPr/>
        </p:nvPicPr>
        <p:blipFill>
          <a:blip r:embed="rId2"/>
          <a:stretch>
            <a:fillRect/>
          </a:stretch>
        </p:blipFill>
        <p:spPr>
          <a:xfrm>
            <a:off x="2614961" y="2470211"/>
            <a:ext cx="6952785" cy="3246432"/>
          </a:xfrm>
          <a:prstGeom prst="rect">
            <a:avLst/>
          </a:prstGeom>
        </p:spPr>
      </p:pic>
    </p:spTree>
    <p:extLst>
      <p:ext uri="{BB962C8B-B14F-4D97-AF65-F5344CB8AC3E}">
        <p14:creationId xmlns:p14="http://schemas.microsoft.com/office/powerpoint/2010/main" val="42348188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Métodos</a:t>
            </a:r>
            <a:br>
              <a:rPr lang="es-ES" dirty="0">
                <a:cs typeface="Calibri Light"/>
              </a:rPr>
            </a:br>
            <a:r>
              <a:rPr lang="es-ES" sz="3200">
                <a:solidFill>
                  <a:schemeClr val="bg1">
                    <a:lumMod val="65000"/>
                  </a:schemeClr>
                </a:solidFill>
                <a:cs typeface="Calibri Light"/>
              </a:rPr>
              <a:t>Segmentación: CV</a:t>
            </a:r>
            <a:endParaRPr lang="en-US">
              <a:solidFill>
                <a:schemeClr val="bg1">
                  <a:lumMod val="65000"/>
                </a:schemeClr>
              </a:solidFill>
            </a:endParaRP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641911"/>
            <a:ext cx="9144000" cy="2820328"/>
          </a:xfrm>
        </p:spPr>
        <p:txBody>
          <a:bodyPr vert="horz" lIns="91440" tIns="45720" rIns="91440" bIns="45720" rtlCol="0" anchor="t">
            <a:normAutofit/>
          </a:bodyPr>
          <a:lstStyle/>
          <a:p>
            <a:pPr marL="342900" indent="-342900" algn="l">
              <a:buChar char="•"/>
            </a:pPr>
            <a:r>
              <a:rPr lang="es-ES">
                <a:cs typeface="Calibri"/>
              </a:rPr>
              <a:t>Segunda técnica: Algoritmo de Chan-Vese (CV)</a:t>
            </a:r>
            <a:endParaRPr lang="es-ES" dirty="0">
              <a:cs typeface="Calibri"/>
            </a:endParaRPr>
          </a:p>
          <a:p>
            <a:pPr marL="342900" indent="-342900" algn="l">
              <a:buChar char="•"/>
            </a:pPr>
            <a:r>
              <a:rPr lang="es-ES">
                <a:cs typeface="Calibri"/>
              </a:rPr>
              <a:t>Amoldar una superficie inicial, de nuevo:</a:t>
            </a:r>
            <a:endParaRPr lang="es-ES" dirty="0">
              <a:cs typeface="Calibri"/>
            </a:endParaRPr>
          </a:p>
          <a:p>
            <a:pPr algn="l"/>
            <a:endParaRPr lang="es-ES" dirty="0">
              <a:cs typeface="Calibri"/>
            </a:endParaRPr>
          </a:p>
          <a:p>
            <a:r>
              <a:rPr lang="es-ES">
                <a:cs typeface="Calibri"/>
              </a:rPr>
              <a:t>Minimización de energía</a:t>
            </a: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spTree>
    <p:extLst>
      <p:ext uri="{BB962C8B-B14F-4D97-AF65-F5344CB8AC3E}">
        <p14:creationId xmlns:p14="http://schemas.microsoft.com/office/powerpoint/2010/main" val="18079968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Métodos</a:t>
            </a:r>
            <a:br>
              <a:rPr lang="es-ES" dirty="0">
                <a:cs typeface="Calibri Light"/>
              </a:rPr>
            </a:br>
            <a:r>
              <a:rPr lang="es-ES" sz="3200">
                <a:solidFill>
                  <a:schemeClr val="bg1">
                    <a:lumMod val="65000"/>
                  </a:schemeClr>
                </a:solidFill>
                <a:cs typeface="Calibri Light"/>
              </a:rPr>
              <a:t>Segmentación: CV</a:t>
            </a:r>
            <a:endParaRPr lang="en-US">
              <a:solidFill>
                <a:schemeClr val="bg1">
                  <a:lumMod val="65000"/>
                </a:schemeClr>
              </a:solidFill>
            </a:endParaRPr>
          </a:p>
        </p:txBody>
      </p:sp>
      <p:pic>
        <p:nvPicPr>
          <p:cNvPr id="6" name="Picture 7" descr="A close up of text on a black background&#10;&#10;Description automatically generated">
            <a:extLst>
              <a:ext uri="{FF2B5EF4-FFF2-40B4-BE49-F238E27FC236}">
                <a16:creationId xmlns:a16="http://schemas.microsoft.com/office/drawing/2014/main" id="{32C5A505-B52E-4F51-8B71-A17D97E5C49C}"/>
              </a:ext>
            </a:extLst>
          </p:cNvPr>
          <p:cNvPicPr>
            <a:picLocks noChangeAspect="1"/>
          </p:cNvPicPr>
          <p:nvPr/>
        </p:nvPicPr>
        <p:blipFill>
          <a:blip r:embed="rId2"/>
          <a:stretch>
            <a:fillRect/>
          </a:stretch>
        </p:blipFill>
        <p:spPr>
          <a:xfrm>
            <a:off x="3860180" y="2609934"/>
            <a:ext cx="4471639" cy="2939109"/>
          </a:xfrm>
          <a:prstGeom prst="rect">
            <a:avLst/>
          </a:prstGeom>
        </p:spPr>
      </p:pic>
    </p:spTree>
    <p:extLst>
      <p:ext uri="{BB962C8B-B14F-4D97-AF65-F5344CB8AC3E}">
        <p14:creationId xmlns:p14="http://schemas.microsoft.com/office/powerpoint/2010/main" val="41349510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 sz="3200">
                <a:solidFill>
                  <a:schemeClr val="bg1"/>
                </a:solidFill>
                <a:cs typeface="Calibri Light"/>
              </a:rPr>
              <a:t>Representación de la energía en CV</a:t>
            </a:r>
            <a:endParaRPr lang="es-ES" sz="3200" dirty="0">
              <a:solidFill>
                <a:schemeClr val="bg1"/>
              </a:solidFill>
              <a:cs typeface="Calibri Light"/>
            </a:endParaRPr>
          </a:p>
        </p:txBody>
      </p:sp>
      <p:pic>
        <p:nvPicPr>
          <p:cNvPr id="4" name="Picture 4" descr="A close up of a logo&#10;&#10;Description automatically generated">
            <a:extLst>
              <a:ext uri="{FF2B5EF4-FFF2-40B4-BE49-F238E27FC236}">
                <a16:creationId xmlns:a16="http://schemas.microsoft.com/office/drawing/2014/main" id="{E81574E5-E6C5-4608-BCC2-9B2B2256ED5B}"/>
              </a:ext>
            </a:extLst>
          </p:cNvPr>
          <p:cNvPicPr>
            <a:picLocks noChangeAspect="1"/>
          </p:cNvPicPr>
          <p:nvPr/>
        </p:nvPicPr>
        <p:blipFill>
          <a:blip r:embed="rId2"/>
          <a:stretch>
            <a:fillRect/>
          </a:stretch>
        </p:blipFill>
        <p:spPr>
          <a:xfrm>
            <a:off x="1964473" y="2081530"/>
            <a:ext cx="3486614" cy="3521986"/>
          </a:xfrm>
          <a:prstGeom prst="rect">
            <a:avLst/>
          </a:prstGeom>
        </p:spPr>
      </p:pic>
      <p:pic>
        <p:nvPicPr>
          <p:cNvPr id="5" name="Picture 5" descr="A picture containing cage&#10;&#10;Description automatically generated">
            <a:extLst>
              <a:ext uri="{FF2B5EF4-FFF2-40B4-BE49-F238E27FC236}">
                <a16:creationId xmlns:a16="http://schemas.microsoft.com/office/drawing/2014/main" id="{1C6A5CBC-E753-406E-9014-CB30F3CF47D5}"/>
              </a:ext>
            </a:extLst>
          </p:cNvPr>
          <p:cNvPicPr>
            <a:picLocks noChangeAspect="1"/>
          </p:cNvPicPr>
          <p:nvPr/>
        </p:nvPicPr>
        <p:blipFill>
          <a:blip r:embed="rId3"/>
          <a:stretch>
            <a:fillRect/>
          </a:stretch>
        </p:blipFill>
        <p:spPr>
          <a:xfrm>
            <a:off x="6685157" y="2078820"/>
            <a:ext cx="3644590" cy="3527409"/>
          </a:xfrm>
          <a:prstGeom prst="rect">
            <a:avLst/>
          </a:prstGeom>
        </p:spPr>
      </p:pic>
    </p:spTree>
    <p:extLst>
      <p:ext uri="{BB962C8B-B14F-4D97-AF65-F5344CB8AC3E}">
        <p14:creationId xmlns:p14="http://schemas.microsoft.com/office/powerpoint/2010/main" val="19192262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 sz="3200">
                <a:solidFill>
                  <a:schemeClr val="bg1"/>
                </a:solidFill>
                <a:cs typeface="Calibri Light"/>
              </a:rPr>
              <a:t>Éxito de CV ante cambios topológicos</a:t>
            </a:r>
            <a:endParaRPr lang="es-ES" sz="3200" dirty="0">
              <a:solidFill>
                <a:schemeClr val="bg1"/>
              </a:solidFill>
              <a:cs typeface="Calibri Light"/>
            </a:endParaRPr>
          </a:p>
        </p:txBody>
      </p:sp>
      <p:pic>
        <p:nvPicPr>
          <p:cNvPr id="3" name="Picture 5">
            <a:extLst>
              <a:ext uri="{FF2B5EF4-FFF2-40B4-BE49-F238E27FC236}">
                <a16:creationId xmlns:a16="http://schemas.microsoft.com/office/drawing/2014/main" id="{CE1BE84E-2117-4F3B-BE06-A671E2CE285B}"/>
              </a:ext>
            </a:extLst>
          </p:cNvPr>
          <p:cNvPicPr>
            <a:picLocks noChangeAspect="1"/>
          </p:cNvPicPr>
          <p:nvPr/>
        </p:nvPicPr>
        <p:blipFill rotWithShape="1">
          <a:blip r:embed="rId2"/>
          <a:srcRect l="18465" t="8434" r="18257" b="4217"/>
          <a:stretch/>
        </p:blipFill>
        <p:spPr>
          <a:xfrm>
            <a:off x="4640766" y="2556837"/>
            <a:ext cx="3021302" cy="2877201"/>
          </a:xfrm>
          <a:prstGeom prst="rect">
            <a:avLst/>
          </a:prstGeom>
        </p:spPr>
      </p:pic>
    </p:spTree>
    <p:extLst>
      <p:ext uri="{BB962C8B-B14F-4D97-AF65-F5344CB8AC3E}">
        <p14:creationId xmlns:p14="http://schemas.microsoft.com/office/powerpoint/2010/main" val="29960479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2293241"/>
            <a:ext cx="9144000" cy="978619"/>
          </a:xfrm>
        </p:spPr>
        <p:txBody>
          <a:bodyPr>
            <a:normAutofit/>
          </a:bodyPr>
          <a:lstStyle/>
          <a:p>
            <a:r>
              <a:rPr lang="es-ES">
                <a:cs typeface="Calibri Light" panose="020F0302020204030204"/>
              </a:rPr>
              <a:t>Métodos</a:t>
            </a:r>
          </a:p>
        </p:txBody>
      </p:sp>
      <p:sp>
        <p:nvSpPr>
          <p:cNvPr id="3" name="Subtítulo 2"/>
          <p:cNvSpPr>
            <a:spLocks noGrp="1"/>
          </p:cNvSpPr>
          <p:nvPr>
            <p:ph type="subTitle" idx="1"/>
          </p:nvPr>
        </p:nvSpPr>
        <p:spPr>
          <a:xfrm>
            <a:off x="1524000" y="3673399"/>
            <a:ext cx="9144000" cy="1342792"/>
          </a:xfrm>
        </p:spPr>
        <p:txBody>
          <a:bodyPr vert="horz" lIns="91440" tIns="45720" rIns="91440" bIns="45720" rtlCol="0" anchor="t">
            <a:normAutofit/>
          </a:bodyPr>
          <a:lstStyle/>
          <a:p>
            <a:r>
              <a:rPr lang="es-ES">
                <a:solidFill>
                  <a:schemeClr val="bg1">
                    <a:lumMod val="65000"/>
                  </a:schemeClr>
                </a:solidFill>
                <a:cs typeface="Calibri" panose="020F0502020204030204"/>
              </a:rPr>
              <a:t>Extracción de características estadísticas (SFE)</a:t>
            </a:r>
            <a:endParaRPr lang="es-ES" dirty="0">
              <a:solidFill>
                <a:schemeClr val="bg1">
                  <a:lumMod val="65000"/>
                </a:schemeClr>
              </a:solidFill>
              <a:cs typeface="Calibri" panose="020F0502020204030204"/>
            </a:endParaRPr>
          </a:p>
        </p:txBody>
      </p:sp>
    </p:spTree>
    <p:extLst>
      <p:ext uri="{BB962C8B-B14F-4D97-AF65-F5344CB8AC3E}">
        <p14:creationId xmlns:p14="http://schemas.microsoft.com/office/powerpoint/2010/main" val="5708109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Métodos</a:t>
            </a:r>
            <a:br>
              <a:rPr lang="es-ES" dirty="0">
                <a:cs typeface="Calibri Light"/>
              </a:rPr>
            </a:br>
            <a:r>
              <a:rPr lang="es-ES" sz="3200">
                <a:solidFill>
                  <a:schemeClr val="bg1">
                    <a:lumMod val="65000"/>
                  </a:schemeClr>
                </a:solidFill>
                <a:cs typeface="Calibri Light"/>
              </a:rPr>
              <a:t>Extracción de características </a:t>
            </a:r>
            <a:r>
              <a:rPr lang="es-ES" sz="3200">
                <a:solidFill>
                  <a:schemeClr val="bg1">
                    <a:lumMod val="65000"/>
                  </a:schemeClr>
                </a:solidFill>
                <a:ea typeface="+mj-lt"/>
                <a:cs typeface="+mj-lt"/>
              </a:rPr>
              <a:t>estadísticas</a:t>
            </a:r>
            <a:endParaRPr lang="en-US">
              <a:solidFill>
                <a:schemeClr val="bg1">
                  <a:lumMod val="65000"/>
                </a:schemeClr>
              </a:solidFill>
            </a:endParaRP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641911"/>
            <a:ext cx="9144000" cy="2820328"/>
          </a:xfrm>
        </p:spPr>
        <p:txBody>
          <a:bodyPr vert="horz" lIns="91440" tIns="45720" rIns="91440" bIns="45720" rtlCol="0" anchor="t">
            <a:normAutofit/>
          </a:bodyPr>
          <a:lstStyle/>
          <a:p>
            <a:pPr marL="342900" indent="-342900" algn="l">
              <a:buChar char="•"/>
            </a:pPr>
            <a:r>
              <a:rPr lang="es-ES">
                <a:cs typeface="Calibri"/>
              </a:rPr>
              <a:t>Características de:</a:t>
            </a:r>
            <a:endParaRPr lang="es-ES" dirty="0">
              <a:cs typeface="Calibri"/>
            </a:endParaRPr>
          </a:p>
          <a:p>
            <a:pPr marL="800100" lvl="1" algn="l">
              <a:buChar char="•"/>
            </a:pPr>
            <a:r>
              <a:rPr lang="es-ES">
                <a:cs typeface="Calibri"/>
              </a:rPr>
              <a:t> Forma</a:t>
            </a:r>
            <a:endParaRPr lang="es-ES" dirty="0">
              <a:cs typeface="Calibri"/>
            </a:endParaRPr>
          </a:p>
          <a:p>
            <a:pPr marL="800100" lvl="1" algn="l">
              <a:buChar char="•"/>
            </a:pPr>
            <a:r>
              <a:rPr lang="es-ES">
                <a:cs typeface="Calibri"/>
              </a:rPr>
              <a:t> Color: media y desviación típica de canales RGB</a:t>
            </a:r>
            <a:endParaRPr lang="es-ES" dirty="0">
              <a:cs typeface="Calibri"/>
            </a:endParaRPr>
          </a:p>
          <a:p>
            <a:pPr marL="342900" indent="-342900" algn="l">
              <a:buChar char="•"/>
            </a:pPr>
            <a:r>
              <a:rPr lang="es-ES">
                <a:cs typeface="Calibri"/>
              </a:rPr>
              <a:t>Máscara de segmentación</a:t>
            </a: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spTree>
    <p:extLst>
      <p:ext uri="{BB962C8B-B14F-4D97-AF65-F5344CB8AC3E}">
        <p14:creationId xmlns:p14="http://schemas.microsoft.com/office/powerpoint/2010/main" val="2226741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834290"/>
            <a:ext cx="9144000" cy="1573350"/>
          </a:xfrm>
        </p:spPr>
        <p:txBody>
          <a:bodyPr>
            <a:normAutofit/>
          </a:bodyPr>
          <a:lstStyle/>
          <a:p>
            <a:pPr algn="l"/>
            <a:r>
              <a:rPr lang="es-ES" dirty="0">
                <a:cs typeface="Calibri Light"/>
              </a:rPr>
              <a:t>Introducción</a:t>
            </a:r>
            <a:br>
              <a:rPr lang="es-ES" dirty="0">
                <a:cs typeface="Calibri Light"/>
              </a:rPr>
            </a:br>
            <a:r>
              <a:rPr lang="es-ES" sz="3200" dirty="0">
                <a:solidFill>
                  <a:schemeClr val="bg1">
                    <a:lumMod val="65000"/>
                  </a:schemeClr>
                </a:solidFill>
                <a:cs typeface="Calibri Light"/>
              </a:rPr>
              <a:t>Cáncer de piel</a:t>
            </a:r>
            <a:endParaRPr lang="es-ES" dirty="0">
              <a:solidFill>
                <a:schemeClr val="bg1">
                  <a:lumMod val="65000"/>
                </a:schemeClr>
              </a:solidFill>
            </a:endParaRPr>
          </a:p>
        </p:txBody>
      </p:sp>
      <p:sp>
        <p:nvSpPr>
          <p:cNvPr id="3" name="Subtítulo 2"/>
          <p:cNvSpPr>
            <a:spLocks noGrp="1"/>
          </p:cNvSpPr>
          <p:nvPr>
            <p:ph type="subTitle" idx="1"/>
          </p:nvPr>
        </p:nvSpPr>
        <p:spPr>
          <a:xfrm>
            <a:off x="1524000" y="2734838"/>
            <a:ext cx="9144000" cy="2820328"/>
          </a:xfrm>
        </p:spPr>
        <p:txBody>
          <a:bodyPr vert="horz" lIns="91440" tIns="45720" rIns="91440" bIns="45720" rtlCol="0" anchor="t">
            <a:normAutofit/>
          </a:bodyPr>
          <a:lstStyle/>
          <a:p>
            <a:pPr marL="342900" indent="-342900" algn="l">
              <a:buChar char="•"/>
            </a:pPr>
            <a:endParaRPr lang="es-ES" dirty="0">
              <a:cs typeface="Calibri"/>
            </a:endParaRPr>
          </a:p>
          <a:p>
            <a:pPr marL="342900" indent="-342900" algn="l">
              <a:buChar char="•"/>
            </a:pPr>
            <a:r>
              <a:rPr lang="es-ES" dirty="0">
                <a:cs typeface="Calibri"/>
              </a:rPr>
              <a:t>Cáncer más presente en el mundo (SCF)</a:t>
            </a:r>
            <a:endParaRPr lang="es-ES" dirty="0"/>
          </a:p>
          <a:p>
            <a:pPr marL="342900" indent="-342900" algn="l">
              <a:buChar char="•"/>
            </a:pPr>
            <a:r>
              <a:rPr lang="es-ES" dirty="0">
                <a:ea typeface="+mn-lt"/>
                <a:cs typeface="+mn-lt"/>
              </a:rPr>
              <a:t>1/3 de los cánceres son de piel (WHO)</a:t>
            </a:r>
            <a:endParaRPr lang="es-ES" dirty="0">
              <a:cs typeface="Calibri"/>
            </a:endParaRPr>
          </a:p>
          <a:p>
            <a:pPr marL="342900" indent="-342900" algn="l">
              <a:buChar char="•"/>
            </a:pPr>
            <a:r>
              <a:rPr lang="es-ES" dirty="0">
                <a:cs typeface="Calibri"/>
              </a:rPr>
              <a:t>1/5 estadounidenses lo padecerá (SFC)</a:t>
            </a:r>
          </a:p>
          <a:p>
            <a:pPr marL="342900" indent="-342900" algn="l">
              <a:buChar char="•"/>
            </a:pPr>
            <a:r>
              <a:rPr lang="es-ES" dirty="0">
                <a:cs typeface="Calibri"/>
              </a:rPr>
              <a:t>Non-melanoma vs. melanoma</a:t>
            </a:r>
          </a:p>
        </p:txBody>
      </p:sp>
    </p:spTree>
    <p:extLst>
      <p:ext uri="{BB962C8B-B14F-4D97-AF65-F5344CB8AC3E}">
        <p14:creationId xmlns:p14="http://schemas.microsoft.com/office/powerpoint/2010/main" val="23861754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 sz="3200">
                <a:solidFill>
                  <a:schemeClr val="bg1"/>
                </a:solidFill>
                <a:cs typeface="Calibri Light"/>
              </a:rPr>
              <a:t>Análisis de forma</a:t>
            </a:r>
            <a:endParaRPr lang="es-ES" sz="3200" dirty="0">
              <a:solidFill>
                <a:schemeClr val="bg1"/>
              </a:solidFill>
              <a:cs typeface="Calibri Light"/>
            </a:endParaRPr>
          </a:p>
        </p:txBody>
      </p:sp>
      <p:pic>
        <p:nvPicPr>
          <p:cNvPr id="4" name="Picture 4" descr="A picture containing drawing, window&#10;&#10;Description automatically generated">
            <a:extLst>
              <a:ext uri="{FF2B5EF4-FFF2-40B4-BE49-F238E27FC236}">
                <a16:creationId xmlns:a16="http://schemas.microsoft.com/office/drawing/2014/main" id="{8E633CFE-E733-4D10-8970-52AF32B71147}"/>
              </a:ext>
            </a:extLst>
          </p:cNvPr>
          <p:cNvPicPr>
            <a:picLocks noChangeAspect="1"/>
          </p:cNvPicPr>
          <p:nvPr/>
        </p:nvPicPr>
        <p:blipFill>
          <a:blip r:embed="rId2"/>
          <a:stretch>
            <a:fillRect/>
          </a:stretch>
        </p:blipFill>
        <p:spPr>
          <a:xfrm>
            <a:off x="2856571" y="2403663"/>
            <a:ext cx="4202151" cy="2450259"/>
          </a:xfrm>
          <a:prstGeom prst="rect">
            <a:avLst/>
          </a:prstGeom>
        </p:spPr>
      </p:pic>
      <p:pic>
        <p:nvPicPr>
          <p:cNvPr id="5" name="Picture 5" descr="A screen shot of a computer&#10;&#10;Description automatically generated">
            <a:extLst>
              <a:ext uri="{FF2B5EF4-FFF2-40B4-BE49-F238E27FC236}">
                <a16:creationId xmlns:a16="http://schemas.microsoft.com/office/drawing/2014/main" id="{939A56D9-E215-40A5-8293-3E61D43E3F80}"/>
              </a:ext>
            </a:extLst>
          </p:cNvPr>
          <p:cNvPicPr>
            <a:picLocks noChangeAspect="1"/>
          </p:cNvPicPr>
          <p:nvPr/>
        </p:nvPicPr>
        <p:blipFill rotWithShape="1">
          <a:blip r:embed="rId3"/>
          <a:srcRect l="11525" r="-339" b="6309"/>
          <a:stretch/>
        </p:blipFill>
        <p:spPr>
          <a:xfrm>
            <a:off x="7753815" y="2198410"/>
            <a:ext cx="2519969" cy="2851562"/>
          </a:xfrm>
          <a:prstGeom prst="rect">
            <a:avLst/>
          </a:prstGeom>
        </p:spPr>
      </p:pic>
    </p:spTree>
    <p:extLst>
      <p:ext uri="{BB962C8B-B14F-4D97-AF65-F5344CB8AC3E}">
        <p14:creationId xmlns:p14="http://schemas.microsoft.com/office/powerpoint/2010/main" val="16795240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2293241"/>
            <a:ext cx="9144000" cy="978619"/>
          </a:xfrm>
        </p:spPr>
        <p:txBody>
          <a:bodyPr>
            <a:normAutofit/>
          </a:bodyPr>
          <a:lstStyle/>
          <a:p>
            <a:r>
              <a:rPr lang="es-ES">
                <a:cs typeface="Calibri Light" panose="020F0302020204030204"/>
              </a:rPr>
              <a:t>Métodos</a:t>
            </a:r>
          </a:p>
        </p:txBody>
      </p:sp>
      <p:sp>
        <p:nvSpPr>
          <p:cNvPr id="3" name="Subtítulo 2"/>
          <p:cNvSpPr>
            <a:spLocks noGrp="1"/>
          </p:cNvSpPr>
          <p:nvPr>
            <p:ph type="subTitle" idx="1"/>
          </p:nvPr>
        </p:nvSpPr>
        <p:spPr>
          <a:xfrm>
            <a:off x="1524000" y="3673399"/>
            <a:ext cx="9144000" cy="1342792"/>
          </a:xfrm>
        </p:spPr>
        <p:txBody>
          <a:bodyPr vert="horz" lIns="91440" tIns="45720" rIns="91440" bIns="45720" rtlCol="0" anchor="t">
            <a:normAutofit/>
          </a:bodyPr>
          <a:lstStyle/>
          <a:p>
            <a:r>
              <a:rPr lang="es-ES">
                <a:solidFill>
                  <a:schemeClr val="bg1">
                    <a:lumMod val="65000"/>
                  </a:schemeClr>
                </a:solidFill>
                <a:cs typeface="Calibri" panose="020F0502020204030204"/>
              </a:rPr>
              <a:t>Extracción de la característica de Euler (ECE)</a:t>
            </a:r>
            <a:endParaRPr lang="es-ES" dirty="0">
              <a:solidFill>
                <a:schemeClr val="bg1">
                  <a:lumMod val="65000"/>
                </a:schemeClr>
              </a:solidFill>
              <a:cs typeface="Calibri" panose="020F0502020204030204"/>
            </a:endParaRPr>
          </a:p>
        </p:txBody>
      </p:sp>
    </p:spTree>
    <p:extLst>
      <p:ext uri="{BB962C8B-B14F-4D97-AF65-F5344CB8AC3E}">
        <p14:creationId xmlns:p14="http://schemas.microsoft.com/office/powerpoint/2010/main" val="39612231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dirty="0">
                <a:cs typeface="Calibri Light"/>
              </a:rPr>
              <a:t>Métodos</a:t>
            </a:r>
            <a:br>
              <a:rPr lang="es-ES" dirty="0">
                <a:cs typeface="Calibri Light"/>
              </a:rPr>
            </a:br>
            <a:r>
              <a:rPr lang="es-ES" sz="3200">
                <a:solidFill>
                  <a:schemeClr val="bg1">
                    <a:lumMod val="65000"/>
                  </a:schemeClr>
                </a:solidFill>
                <a:cs typeface="Calibri Light"/>
              </a:rPr>
              <a:t>Extracción de la característica de Euler</a:t>
            </a: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725545"/>
            <a:ext cx="9144000" cy="2820328"/>
          </a:xfrm>
        </p:spPr>
        <p:txBody>
          <a:bodyPr vert="horz" lIns="91440" tIns="45720" rIns="91440" bIns="45720" rtlCol="0" anchor="t">
            <a:normAutofit/>
          </a:bodyPr>
          <a:lstStyle/>
          <a:p>
            <a:r>
              <a:rPr lang="es-ES">
                <a:cs typeface="Calibri"/>
              </a:rPr>
              <a:t>Topología</a:t>
            </a: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pic>
        <p:nvPicPr>
          <p:cNvPr id="3" name="Picture 4" descr="A cup of coffee&#10;&#10;Description automatically generated">
            <a:extLst>
              <a:ext uri="{FF2B5EF4-FFF2-40B4-BE49-F238E27FC236}">
                <a16:creationId xmlns:a16="http://schemas.microsoft.com/office/drawing/2014/main" id="{6FC4DA17-1D86-4696-99E4-AE327264E9FB}"/>
              </a:ext>
            </a:extLst>
          </p:cNvPr>
          <p:cNvPicPr>
            <a:picLocks noChangeAspect="1"/>
          </p:cNvPicPr>
          <p:nvPr/>
        </p:nvPicPr>
        <p:blipFill>
          <a:blip r:embed="rId2"/>
          <a:stretch>
            <a:fillRect/>
          </a:stretch>
        </p:blipFill>
        <p:spPr>
          <a:xfrm>
            <a:off x="4018156" y="3378515"/>
            <a:ext cx="4155687" cy="1922334"/>
          </a:xfrm>
          <a:prstGeom prst="rect">
            <a:avLst/>
          </a:prstGeom>
        </p:spPr>
      </p:pic>
    </p:spTree>
    <p:extLst>
      <p:ext uri="{BB962C8B-B14F-4D97-AF65-F5344CB8AC3E}">
        <p14:creationId xmlns:p14="http://schemas.microsoft.com/office/powerpoint/2010/main" val="17775685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dirty="0">
                <a:cs typeface="Calibri Light"/>
              </a:rPr>
              <a:t>Métodos</a:t>
            </a:r>
            <a:br>
              <a:rPr lang="es-ES" dirty="0">
                <a:cs typeface="Calibri Light"/>
              </a:rPr>
            </a:br>
            <a:r>
              <a:rPr lang="es-ES" sz="3200">
                <a:solidFill>
                  <a:schemeClr val="bg1">
                    <a:lumMod val="65000"/>
                  </a:schemeClr>
                </a:solidFill>
                <a:cs typeface="Calibri Light"/>
              </a:rPr>
              <a:t>Extracción de la </a:t>
            </a:r>
            <a:r>
              <a:rPr lang="es-ES" sz="3200">
                <a:solidFill>
                  <a:schemeClr val="bg1">
                    <a:lumMod val="65000"/>
                  </a:schemeClr>
                </a:solidFill>
                <a:ea typeface="+mj-lt"/>
                <a:cs typeface="+mj-lt"/>
              </a:rPr>
              <a:t>característica de Euler</a:t>
            </a:r>
            <a:endParaRPr lang="en-US">
              <a:solidFill>
                <a:schemeClr val="bg1">
                  <a:lumMod val="65000"/>
                </a:schemeClr>
              </a:solidFill>
            </a:endParaRP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641911"/>
            <a:ext cx="9144000" cy="2820328"/>
          </a:xfrm>
        </p:spPr>
        <p:txBody>
          <a:bodyPr vert="horz" lIns="91440" tIns="45720" rIns="91440" bIns="45720" rtlCol="0" anchor="t">
            <a:normAutofit/>
          </a:bodyPr>
          <a:lstStyle/>
          <a:p>
            <a:r>
              <a:rPr lang="es-ES">
                <a:cs typeface="Calibri"/>
              </a:rPr>
              <a:t>Coordenadas</a:t>
            </a:r>
            <a:endParaRPr lang="es-ES" dirty="0">
              <a:cs typeface="Calibri"/>
            </a:endParaRPr>
          </a:p>
          <a:p>
            <a:endParaRPr lang="es-ES" dirty="0">
              <a:cs typeface="Calibri"/>
            </a:endParaRPr>
          </a:p>
          <a:p>
            <a:endParaRPr lang="es-ES" dirty="0">
              <a:cs typeface="Calibri"/>
            </a:endParaRPr>
          </a:p>
          <a:p>
            <a:endParaRPr lang="es-ES" dirty="0">
              <a:cs typeface="Calibri"/>
            </a:endParaRPr>
          </a:p>
          <a:p>
            <a:r>
              <a:rPr lang="es-ES">
                <a:cs typeface="Calibri"/>
              </a:rPr>
              <a:t>Dimensión:                         </a:t>
            </a: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pic>
        <p:nvPicPr>
          <p:cNvPr id="3" name="Picture 4" descr="A close up of a clock&#10;&#10;Description automatically generated">
            <a:extLst>
              <a:ext uri="{FF2B5EF4-FFF2-40B4-BE49-F238E27FC236}">
                <a16:creationId xmlns:a16="http://schemas.microsoft.com/office/drawing/2014/main" id="{5DECF213-64C3-46AF-8354-B9BA171238C2}"/>
              </a:ext>
            </a:extLst>
          </p:cNvPr>
          <p:cNvPicPr>
            <a:picLocks noChangeAspect="1"/>
          </p:cNvPicPr>
          <p:nvPr/>
        </p:nvPicPr>
        <p:blipFill>
          <a:blip r:embed="rId2"/>
          <a:stretch>
            <a:fillRect/>
          </a:stretch>
        </p:blipFill>
        <p:spPr>
          <a:xfrm>
            <a:off x="3237571" y="3062674"/>
            <a:ext cx="5707566" cy="1085773"/>
          </a:xfrm>
          <a:prstGeom prst="rect">
            <a:avLst/>
          </a:prstGeom>
        </p:spPr>
      </p:pic>
      <p:pic>
        <p:nvPicPr>
          <p:cNvPr id="5" name="Picture 5" descr="A close up of a clock&#10;&#10;Description automatically generated">
            <a:extLst>
              <a:ext uri="{FF2B5EF4-FFF2-40B4-BE49-F238E27FC236}">
                <a16:creationId xmlns:a16="http://schemas.microsoft.com/office/drawing/2014/main" id="{4D9C0149-1CFE-4F71-8D1B-B749B0D004F5}"/>
              </a:ext>
            </a:extLst>
          </p:cNvPr>
          <p:cNvPicPr>
            <a:picLocks noChangeAspect="1"/>
          </p:cNvPicPr>
          <p:nvPr/>
        </p:nvPicPr>
        <p:blipFill>
          <a:blip r:embed="rId3"/>
          <a:stretch>
            <a:fillRect/>
          </a:stretch>
        </p:blipFill>
        <p:spPr>
          <a:xfrm>
            <a:off x="6230511" y="4313082"/>
            <a:ext cx="1199222" cy="815202"/>
          </a:xfrm>
          <a:prstGeom prst="rect">
            <a:avLst/>
          </a:prstGeom>
        </p:spPr>
      </p:pic>
    </p:spTree>
    <p:extLst>
      <p:ext uri="{BB962C8B-B14F-4D97-AF65-F5344CB8AC3E}">
        <p14:creationId xmlns:p14="http://schemas.microsoft.com/office/powerpoint/2010/main" val="16066150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 sz="3200">
                <a:solidFill>
                  <a:schemeClr val="bg1"/>
                </a:solidFill>
                <a:cs typeface="Calibri Light"/>
              </a:rPr>
              <a:t>Topología</a:t>
            </a:r>
            <a:endParaRPr lang="es-ES" sz="3200" dirty="0">
              <a:solidFill>
                <a:schemeClr val="bg1"/>
              </a:solidFill>
              <a:cs typeface="Calibri Light"/>
            </a:endParaRPr>
          </a:p>
        </p:txBody>
      </p:sp>
      <p:pic>
        <p:nvPicPr>
          <p:cNvPr id="3" name="Picture 5" descr="A picture containing food&#10;&#10;Description automatically generated">
            <a:extLst>
              <a:ext uri="{FF2B5EF4-FFF2-40B4-BE49-F238E27FC236}">
                <a16:creationId xmlns:a16="http://schemas.microsoft.com/office/drawing/2014/main" id="{5257DEC0-2F03-4C87-BE71-EFBC8297E495}"/>
              </a:ext>
            </a:extLst>
          </p:cNvPr>
          <p:cNvPicPr>
            <a:picLocks noChangeAspect="1"/>
          </p:cNvPicPr>
          <p:nvPr/>
        </p:nvPicPr>
        <p:blipFill rotWithShape="1">
          <a:blip r:embed="rId2"/>
          <a:srcRect t="29950" r="-158" b="27787"/>
          <a:stretch/>
        </p:blipFill>
        <p:spPr>
          <a:xfrm>
            <a:off x="3153936" y="2370025"/>
            <a:ext cx="5884132" cy="2363946"/>
          </a:xfrm>
          <a:prstGeom prst="rect">
            <a:avLst/>
          </a:prstGeom>
        </p:spPr>
      </p:pic>
    </p:spTree>
    <p:extLst>
      <p:ext uri="{BB962C8B-B14F-4D97-AF65-F5344CB8AC3E}">
        <p14:creationId xmlns:p14="http://schemas.microsoft.com/office/powerpoint/2010/main" val="2656185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2293241"/>
            <a:ext cx="9144000" cy="978619"/>
          </a:xfrm>
        </p:spPr>
        <p:txBody>
          <a:bodyPr>
            <a:normAutofit/>
          </a:bodyPr>
          <a:lstStyle/>
          <a:p>
            <a:r>
              <a:rPr lang="es-ES">
                <a:cs typeface="Calibri Light" panose="020F0302020204030204"/>
              </a:rPr>
              <a:t>Métodos</a:t>
            </a:r>
          </a:p>
        </p:txBody>
      </p:sp>
      <p:sp>
        <p:nvSpPr>
          <p:cNvPr id="3" name="Subtítulo 2"/>
          <p:cNvSpPr>
            <a:spLocks noGrp="1"/>
          </p:cNvSpPr>
          <p:nvPr>
            <p:ph type="subTitle" idx="1"/>
          </p:nvPr>
        </p:nvSpPr>
        <p:spPr>
          <a:xfrm>
            <a:off x="1524000" y="3673399"/>
            <a:ext cx="9144000" cy="1342792"/>
          </a:xfrm>
        </p:spPr>
        <p:txBody>
          <a:bodyPr vert="horz" lIns="91440" tIns="45720" rIns="91440" bIns="45720" rtlCol="0" anchor="t">
            <a:normAutofit/>
          </a:bodyPr>
          <a:lstStyle/>
          <a:p>
            <a:r>
              <a:rPr lang="es-ES">
                <a:solidFill>
                  <a:schemeClr val="bg1">
                    <a:lumMod val="65000"/>
                  </a:schemeClr>
                </a:solidFill>
                <a:cs typeface="Calibri" panose="020F0502020204030204"/>
              </a:rPr>
              <a:t>Técnicas de IA</a:t>
            </a:r>
            <a:endParaRPr lang="es-ES" dirty="0">
              <a:solidFill>
                <a:schemeClr val="bg1">
                  <a:lumMod val="65000"/>
                </a:schemeClr>
              </a:solidFill>
              <a:cs typeface="Calibri" panose="020F0502020204030204"/>
            </a:endParaRPr>
          </a:p>
        </p:txBody>
      </p:sp>
    </p:spTree>
    <p:extLst>
      <p:ext uri="{BB962C8B-B14F-4D97-AF65-F5344CB8AC3E}">
        <p14:creationId xmlns:p14="http://schemas.microsoft.com/office/powerpoint/2010/main" val="38853373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Métodos</a:t>
            </a:r>
            <a:br>
              <a:rPr lang="es-ES" dirty="0">
                <a:cs typeface="Calibri Light"/>
              </a:rPr>
            </a:br>
            <a:r>
              <a:rPr lang="es-ES" sz="3200">
                <a:solidFill>
                  <a:schemeClr val="bg1">
                    <a:lumMod val="65000"/>
                  </a:schemeClr>
                </a:solidFill>
                <a:cs typeface="Calibri Light"/>
              </a:rPr>
              <a:t>Técnicas de IA</a:t>
            </a: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641911"/>
            <a:ext cx="9144000" cy="2820328"/>
          </a:xfrm>
        </p:spPr>
        <p:txBody>
          <a:bodyPr vert="horz" lIns="91440" tIns="45720" rIns="91440" bIns="45720" rtlCol="0" anchor="t">
            <a:normAutofit/>
          </a:bodyPr>
          <a:lstStyle/>
          <a:p>
            <a:pPr marL="342900" indent="-342900" algn="l">
              <a:buChar char="•"/>
            </a:pPr>
            <a:r>
              <a:rPr lang="es-ES">
                <a:cs typeface="Calibri"/>
              </a:rPr>
              <a:t>MLP: datos categóricos y numéricos</a:t>
            </a:r>
            <a:endParaRPr lang="es-ES" dirty="0">
              <a:cs typeface="Calibri"/>
            </a:endParaRPr>
          </a:p>
          <a:p>
            <a:pPr marL="342900" indent="-342900" algn="l">
              <a:buChar char="•"/>
            </a:pPr>
            <a:r>
              <a:rPr lang="es-ES">
                <a:cs typeface="Calibri"/>
              </a:rPr>
              <a:t>CNN: imágenes</a:t>
            </a:r>
            <a:endParaRPr lang="es-ES" dirty="0">
              <a:cs typeface="Calibri"/>
            </a:endParaRPr>
          </a:p>
          <a:p>
            <a:pPr marL="342900" indent="-342900" algn="l">
              <a:buChar char="•"/>
            </a:pPr>
            <a:r>
              <a:rPr lang="es-ES">
                <a:cs typeface="Calibri"/>
              </a:rPr>
              <a:t>Múltiples experimentos: combinación de datos extraídos</a:t>
            </a:r>
            <a:endParaRPr lang="es-ES" dirty="0">
              <a:cs typeface="Calibri"/>
            </a:endParaRPr>
          </a:p>
          <a:p>
            <a:pPr algn="l"/>
            <a:endParaRPr lang="es-ES" dirty="0">
              <a:cs typeface="Calibri"/>
            </a:endParaRPr>
          </a:p>
          <a:p>
            <a:r>
              <a:rPr lang="es-ES">
                <a:cs typeface="Calibri"/>
              </a:rPr>
              <a:t>¿Redundancia?</a:t>
            </a: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spTree>
    <p:extLst>
      <p:ext uri="{BB962C8B-B14F-4D97-AF65-F5344CB8AC3E}">
        <p14:creationId xmlns:p14="http://schemas.microsoft.com/office/powerpoint/2010/main" val="20241639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Métodos</a:t>
            </a:r>
            <a:br>
              <a:rPr lang="es-ES" dirty="0">
                <a:cs typeface="Calibri Light"/>
              </a:rPr>
            </a:br>
            <a:r>
              <a:rPr lang="es-ES" sz="3200">
                <a:solidFill>
                  <a:schemeClr val="bg1">
                    <a:lumMod val="65000"/>
                  </a:schemeClr>
                </a:solidFill>
                <a:cs typeface="Calibri Light"/>
              </a:rPr>
              <a:t>Técnicas de IA</a:t>
            </a:r>
          </a:p>
        </p:txBody>
      </p:sp>
      <p:pic>
        <p:nvPicPr>
          <p:cNvPr id="6" name="Picture 6" descr="A close up of a map&#10;&#10;Description automatically generated">
            <a:extLst>
              <a:ext uri="{FF2B5EF4-FFF2-40B4-BE49-F238E27FC236}">
                <a16:creationId xmlns:a16="http://schemas.microsoft.com/office/drawing/2014/main" id="{4A39A8F4-626D-42C0-8B75-85ECFA2604C0}"/>
              </a:ext>
            </a:extLst>
          </p:cNvPr>
          <p:cNvPicPr>
            <a:picLocks noChangeAspect="1"/>
          </p:cNvPicPr>
          <p:nvPr/>
        </p:nvPicPr>
        <p:blipFill>
          <a:blip r:embed="rId2"/>
          <a:stretch>
            <a:fillRect/>
          </a:stretch>
        </p:blipFill>
        <p:spPr>
          <a:xfrm>
            <a:off x="2141035" y="2551619"/>
            <a:ext cx="8040029" cy="3111495"/>
          </a:xfrm>
          <a:prstGeom prst="rect">
            <a:avLst/>
          </a:prstGeom>
        </p:spPr>
      </p:pic>
    </p:spTree>
    <p:extLst>
      <p:ext uri="{BB962C8B-B14F-4D97-AF65-F5344CB8AC3E}">
        <p14:creationId xmlns:p14="http://schemas.microsoft.com/office/powerpoint/2010/main" val="24846193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dirty="0">
                <a:cs typeface="Calibri Light"/>
              </a:rPr>
              <a:t>Métodos</a:t>
            </a:r>
            <a:br>
              <a:rPr lang="es-ES" dirty="0">
                <a:cs typeface="Calibri Light"/>
              </a:rPr>
            </a:br>
            <a:r>
              <a:rPr lang="es-ES" sz="3200">
                <a:solidFill>
                  <a:schemeClr val="bg1">
                    <a:lumMod val="65000"/>
                  </a:schemeClr>
                </a:solidFill>
                <a:cs typeface="Calibri Light"/>
              </a:rPr>
              <a:t>Técnicas de IA</a:t>
            </a: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641911"/>
            <a:ext cx="9144000" cy="2820328"/>
          </a:xfrm>
        </p:spPr>
        <p:txBody>
          <a:bodyPr vert="horz" lIns="91440" tIns="45720" rIns="91440" bIns="45720" rtlCol="0" anchor="t">
            <a:normAutofit/>
          </a:bodyPr>
          <a:lstStyle/>
          <a:p>
            <a:pPr marL="342900" indent="-342900" algn="l">
              <a:buChar char="•"/>
            </a:pPr>
            <a:r>
              <a:rPr lang="es-ES">
                <a:cs typeface="Calibri"/>
              </a:rPr>
              <a:t>Métodos de regularización:</a:t>
            </a:r>
            <a:endParaRPr lang="es-ES" dirty="0">
              <a:cs typeface="Calibri"/>
            </a:endParaRPr>
          </a:p>
          <a:p>
            <a:pPr marL="800100" lvl="1" algn="l"/>
            <a:endParaRPr lang="es-ES" dirty="0">
              <a:cs typeface="Calibri"/>
            </a:endParaRPr>
          </a:p>
          <a:p>
            <a:pPr marL="800100" lvl="1" algn="l">
              <a:buChar char="•"/>
            </a:pPr>
            <a:r>
              <a:rPr lang="es-ES">
                <a:cs typeface="Calibri"/>
              </a:rPr>
              <a:t> Tamaño de la red</a:t>
            </a:r>
            <a:endParaRPr lang="es-ES" dirty="0">
              <a:cs typeface="Calibri"/>
            </a:endParaRPr>
          </a:p>
          <a:p>
            <a:pPr marL="800100" lvl="1" algn="l">
              <a:buChar char="•"/>
            </a:pPr>
            <a:r>
              <a:rPr lang="es-ES">
                <a:cs typeface="Calibri"/>
              </a:rPr>
              <a:t> Regularización L1 y L2</a:t>
            </a:r>
            <a:endParaRPr lang="es-ES" dirty="0">
              <a:cs typeface="Calibri"/>
            </a:endParaRPr>
          </a:p>
          <a:p>
            <a:pPr marL="800100" lvl="1" algn="l">
              <a:buChar char="•"/>
            </a:pPr>
            <a:r>
              <a:rPr lang="es-ES">
                <a:cs typeface="Calibri"/>
              </a:rPr>
              <a:t> Dropout</a:t>
            </a: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pic>
        <p:nvPicPr>
          <p:cNvPr id="5" name="Picture 5" descr="A close up of a map&#10;&#10;Description automatically generated">
            <a:extLst>
              <a:ext uri="{FF2B5EF4-FFF2-40B4-BE49-F238E27FC236}">
                <a16:creationId xmlns:a16="http://schemas.microsoft.com/office/drawing/2014/main" id="{B0E112E8-4695-48ED-8F61-EEFAD7EBC0D9}"/>
              </a:ext>
            </a:extLst>
          </p:cNvPr>
          <p:cNvPicPr>
            <a:picLocks noChangeAspect="1"/>
          </p:cNvPicPr>
          <p:nvPr/>
        </p:nvPicPr>
        <p:blipFill rotWithShape="1">
          <a:blip r:embed="rId2"/>
          <a:srcRect r="-196" b="8984"/>
          <a:stretch/>
        </p:blipFill>
        <p:spPr>
          <a:xfrm>
            <a:off x="5783767" y="2643609"/>
            <a:ext cx="4759713" cy="2165489"/>
          </a:xfrm>
          <a:prstGeom prst="rect">
            <a:avLst/>
          </a:prstGeom>
        </p:spPr>
      </p:pic>
    </p:spTree>
    <p:extLst>
      <p:ext uri="{BB962C8B-B14F-4D97-AF65-F5344CB8AC3E}">
        <p14:creationId xmlns:p14="http://schemas.microsoft.com/office/powerpoint/2010/main" val="19346866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Métodos</a:t>
            </a:r>
            <a:br>
              <a:rPr lang="es-ES" dirty="0">
                <a:cs typeface="Calibri Light"/>
              </a:rPr>
            </a:br>
            <a:r>
              <a:rPr lang="es-ES" sz="3200">
                <a:solidFill>
                  <a:schemeClr val="bg1">
                    <a:lumMod val="65000"/>
                  </a:schemeClr>
                </a:solidFill>
                <a:cs typeface="Calibri Light"/>
              </a:rPr>
              <a:t>Técnicas de IA: MLP</a:t>
            </a: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641911"/>
            <a:ext cx="9144000" cy="2820328"/>
          </a:xfrm>
        </p:spPr>
        <p:txBody>
          <a:bodyPr vert="horz" lIns="91440" tIns="45720" rIns="91440" bIns="45720" rtlCol="0" anchor="t">
            <a:normAutofit/>
          </a:bodyPr>
          <a:lstStyle/>
          <a:p>
            <a:pPr marL="342900" indent="-342900" algn="l">
              <a:buChar char="•"/>
            </a:pPr>
            <a:r>
              <a:rPr lang="es-ES">
                <a:cs typeface="Calibri"/>
              </a:rPr>
              <a:t>Data encoding:</a:t>
            </a:r>
            <a:endParaRPr lang="es-ES" dirty="0">
              <a:cs typeface="Calibri"/>
            </a:endParaRPr>
          </a:p>
          <a:p>
            <a:pPr marL="800100" lvl="1" algn="l">
              <a:buChar char="•"/>
            </a:pPr>
            <a:r>
              <a:rPr lang="es-ES">
                <a:cs typeface="Calibri"/>
              </a:rPr>
              <a:t> Normalization: numerical variable</a:t>
            </a:r>
            <a:endParaRPr lang="es-ES" dirty="0">
              <a:cs typeface="Calibri"/>
            </a:endParaRPr>
          </a:p>
          <a:p>
            <a:pPr marL="800100" lvl="1" algn="l">
              <a:buChar char="•"/>
            </a:pPr>
            <a:r>
              <a:rPr lang="es-ES">
                <a:cs typeface="Calibri"/>
              </a:rPr>
              <a:t> One-hot encoding: nominal variable</a:t>
            </a: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pic>
        <p:nvPicPr>
          <p:cNvPr id="3" name="Picture 4" descr="A screenshot of a cell phone&#10;&#10;Description automatically generated">
            <a:extLst>
              <a:ext uri="{FF2B5EF4-FFF2-40B4-BE49-F238E27FC236}">
                <a16:creationId xmlns:a16="http://schemas.microsoft.com/office/drawing/2014/main" id="{0CA4379F-0AB3-403C-8FB6-27A594D081E7}"/>
              </a:ext>
            </a:extLst>
          </p:cNvPr>
          <p:cNvPicPr>
            <a:picLocks noChangeAspect="1"/>
          </p:cNvPicPr>
          <p:nvPr/>
        </p:nvPicPr>
        <p:blipFill>
          <a:blip r:embed="rId2"/>
          <a:stretch>
            <a:fillRect/>
          </a:stretch>
        </p:blipFill>
        <p:spPr>
          <a:xfrm>
            <a:off x="3135351" y="3861999"/>
            <a:ext cx="5791200" cy="1615149"/>
          </a:xfrm>
          <a:prstGeom prst="rect">
            <a:avLst/>
          </a:prstGeom>
        </p:spPr>
      </p:pic>
    </p:spTree>
    <p:extLst>
      <p:ext uri="{BB962C8B-B14F-4D97-AF65-F5344CB8AC3E}">
        <p14:creationId xmlns:p14="http://schemas.microsoft.com/office/powerpoint/2010/main" val="1964122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2293241"/>
            <a:ext cx="9144000" cy="978619"/>
          </a:xfrm>
        </p:spPr>
        <p:txBody>
          <a:bodyPr>
            <a:normAutofit/>
          </a:bodyPr>
          <a:lstStyle/>
          <a:p>
            <a:r>
              <a:rPr lang="es-ES">
                <a:cs typeface="Calibri Light" panose="020F0302020204030204"/>
              </a:rPr>
              <a:t>Introducción</a:t>
            </a:r>
          </a:p>
        </p:txBody>
      </p:sp>
      <p:sp>
        <p:nvSpPr>
          <p:cNvPr id="3" name="Subtítulo 2"/>
          <p:cNvSpPr>
            <a:spLocks noGrp="1"/>
          </p:cNvSpPr>
          <p:nvPr>
            <p:ph type="subTitle" idx="1"/>
          </p:nvPr>
        </p:nvSpPr>
        <p:spPr>
          <a:xfrm>
            <a:off x="1524000" y="3673399"/>
            <a:ext cx="9144000" cy="1342792"/>
          </a:xfrm>
        </p:spPr>
        <p:txBody>
          <a:bodyPr vert="horz" lIns="91440" tIns="45720" rIns="91440" bIns="45720" rtlCol="0" anchor="t">
            <a:normAutofit/>
          </a:bodyPr>
          <a:lstStyle/>
          <a:p>
            <a:r>
              <a:rPr lang="es-ES">
                <a:solidFill>
                  <a:schemeClr val="bg1">
                    <a:lumMod val="65000"/>
                  </a:schemeClr>
                </a:solidFill>
                <a:cs typeface="Calibri" panose="020F0502020204030204"/>
              </a:rPr>
              <a:t>Melanoma</a:t>
            </a:r>
            <a:endParaRPr lang="es-ES" dirty="0">
              <a:solidFill>
                <a:schemeClr val="bg1">
                  <a:lumMod val="65000"/>
                </a:schemeClr>
              </a:solidFill>
              <a:cs typeface="Calibri" panose="020F0502020204030204"/>
            </a:endParaRPr>
          </a:p>
        </p:txBody>
      </p:sp>
    </p:spTree>
    <p:extLst>
      <p:ext uri="{BB962C8B-B14F-4D97-AF65-F5344CB8AC3E}">
        <p14:creationId xmlns:p14="http://schemas.microsoft.com/office/powerpoint/2010/main" val="30030973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Métodos</a:t>
            </a:r>
            <a:br>
              <a:rPr lang="es-ES" dirty="0">
                <a:cs typeface="Calibri Light"/>
              </a:rPr>
            </a:br>
            <a:r>
              <a:rPr lang="es-ES" sz="3200">
                <a:solidFill>
                  <a:schemeClr val="bg1">
                    <a:lumMod val="65000"/>
                  </a:schemeClr>
                </a:solidFill>
                <a:cs typeface="Calibri Light"/>
              </a:rPr>
              <a:t>Técnicas de IA: MLP</a:t>
            </a: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641911"/>
            <a:ext cx="9144000" cy="2820328"/>
          </a:xfrm>
        </p:spPr>
        <p:txBody>
          <a:bodyPr vert="horz" lIns="91440" tIns="45720" rIns="91440" bIns="45720" rtlCol="0" anchor="t">
            <a:normAutofit/>
          </a:bodyPr>
          <a:lstStyle/>
          <a:p>
            <a:pPr marL="342900" indent="-342900" algn="l">
              <a:buChar char="•"/>
            </a:pPr>
            <a:r>
              <a:rPr lang="es-ES">
                <a:cs typeface="Calibri"/>
              </a:rPr>
              <a:t>Estructura input/output de todos los MLPs:</a:t>
            </a:r>
            <a:endParaRPr lang="es-ES" dirty="0">
              <a:cs typeface="Calibri"/>
            </a:endParaRPr>
          </a:p>
          <a:p>
            <a:pPr marL="800100" lvl="1" algn="l">
              <a:buChar char="•"/>
            </a:pPr>
            <a:r>
              <a:rPr lang="es-ES">
                <a:cs typeface="Calibri"/>
              </a:rPr>
              <a:t> 1 capa de encoding por cada input</a:t>
            </a:r>
          </a:p>
          <a:p>
            <a:pPr marL="800100" lvl="1" algn="l">
              <a:buChar char="•"/>
            </a:pPr>
            <a:r>
              <a:rPr lang="es-ES">
                <a:cs typeface="Calibri"/>
              </a:rPr>
              <a:t> 1 capa de concatenación</a:t>
            </a:r>
            <a:endParaRPr lang="es-ES" dirty="0">
              <a:cs typeface="Calibri"/>
            </a:endParaRPr>
          </a:p>
          <a:p>
            <a:pPr marL="800100" lvl="1" algn="l">
              <a:buChar char="•"/>
            </a:pPr>
            <a:r>
              <a:rPr lang="es-ES">
                <a:cs typeface="Calibri"/>
              </a:rPr>
              <a:t> 1 capa de salida</a:t>
            </a:r>
            <a:endParaRPr lang="es-ES" dirty="0">
              <a:cs typeface="Calibri"/>
            </a:endParaRPr>
          </a:p>
          <a:p>
            <a:pPr marL="1143000" lvl="1" indent="-342900" algn="l">
              <a:buChar char="•"/>
            </a:pPr>
            <a:endParaRPr lang="es-ES" dirty="0">
              <a:cs typeface="Calibri"/>
            </a:endParaRPr>
          </a:p>
          <a:p>
            <a:pPr marL="342900" indent="-342900" algn="l">
              <a:buFont typeface="Arial,Sans-Serif" panose="020B0604020202020204" pitchFamily="34" charset="0"/>
              <a:buChar char="•"/>
            </a:pPr>
            <a:r>
              <a:rPr lang="es-ES">
                <a:cs typeface="Calibri"/>
              </a:rPr>
              <a:t>Capas internas: diferentes en cada modelo</a:t>
            </a:r>
            <a:endParaRPr lang="es-ES" dirty="0">
              <a:cs typeface="Calibri"/>
            </a:endParaRPr>
          </a:p>
          <a:p>
            <a:pPr marL="342900" indent="-342900" algn="l">
              <a:buFont typeface="Arial,Sans-Serif" panose="020B0604020202020204" pitchFamily="34" charset="0"/>
              <a:buChar char="•"/>
            </a:pPr>
            <a:r>
              <a:rPr lang="es-ES">
                <a:cs typeface="Calibri"/>
              </a:rPr>
              <a:t>Activación por defecto: función </a:t>
            </a:r>
            <a:r>
              <a:rPr lang="es-ES" i="1">
                <a:cs typeface="Calibri"/>
              </a:rPr>
              <a:t>rectified linear unit</a:t>
            </a:r>
            <a:endParaRPr lang="es-ES" i="1"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spTree>
    <p:extLst>
      <p:ext uri="{BB962C8B-B14F-4D97-AF65-F5344CB8AC3E}">
        <p14:creationId xmlns:p14="http://schemas.microsoft.com/office/powerpoint/2010/main" val="21075443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Métodos</a:t>
            </a:r>
            <a:br>
              <a:rPr lang="es-ES" dirty="0">
                <a:cs typeface="Calibri Light"/>
              </a:rPr>
            </a:br>
            <a:r>
              <a:rPr lang="es-ES" sz="3200">
                <a:solidFill>
                  <a:schemeClr val="bg1">
                    <a:lumMod val="65000"/>
                  </a:schemeClr>
                </a:solidFill>
                <a:cs typeface="Calibri Light"/>
              </a:rPr>
              <a:t>Técnicas de IA: MLP</a:t>
            </a: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641911"/>
            <a:ext cx="9144000" cy="2820328"/>
          </a:xfrm>
        </p:spPr>
        <p:txBody>
          <a:bodyPr vert="horz" lIns="91440" tIns="45720" rIns="91440" bIns="45720" rtlCol="0" anchor="t">
            <a:normAutofit/>
          </a:bodyPr>
          <a:lstStyle/>
          <a:p>
            <a:pPr marL="342900" indent="-342900" algn="l">
              <a:buFont typeface="Arial" panose="020B0604020202020204" pitchFamily="34" charset="0"/>
              <a:buChar char="•"/>
            </a:pPr>
            <a:r>
              <a:rPr lang="es-ES">
                <a:ea typeface="+mn-lt"/>
                <a:cs typeface="+mn-lt"/>
              </a:rPr>
              <a:t>Modelo 0: underfit</a:t>
            </a:r>
            <a:endParaRPr lang="en-US">
              <a:ea typeface="+mn-lt"/>
              <a:cs typeface="+mn-lt"/>
            </a:endParaRPr>
          </a:p>
          <a:p>
            <a:pPr marL="800100" lvl="1" indent="-285750" algn="l">
              <a:buFont typeface="Arial" panose="020B0604020202020204" pitchFamily="34" charset="0"/>
              <a:buChar char="•"/>
            </a:pPr>
            <a:r>
              <a:rPr lang="es-ES">
                <a:ea typeface="+mn-lt"/>
                <a:cs typeface="+mn-lt"/>
              </a:rPr>
              <a:t>Capa densa de 6 unidades</a:t>
            </a:r>
          </a:p>
          <a:p>
            <a:pPr marL="800100" lvl="1" indent="-285750" algn="l">
              <a:buFont typeface="Arial" panose="020B0604020202020204" pitchFamily="34" charset="0"/>
              <a:buChar char="•"/>
            </a:pPr>
            <a:r>
              <a:rPr lang="es-ES">
                <a:ea typeface="+mn-lt"/>
                <a:cs typeface="+mn-lt"/>
              </a:rPr>
              <a:t>Capa densa de 2 unidades</a:t>
            </a:r>
          </a:p>
          <a:p>
            <a:pPr marL="342900" indent="-342900" algn="l">
              <a:buFont typeface="Arial,Sans-Serif" panose="020B0604020202020204" pitchFamily="34" charset="0"/>
              <a:buChar char="•"/>
            </a:pPr>
            <a:r>
              <a:rPr lang="es-ES">
                <a:ea typeface="+mn-lt"/>
                <a:cs typeface="+mn-lt"/>
              </a:rPr>
              <a:t>Modelo 1: overfit</a:t>
            </a:r>
            <a:endParaRPr lang="en-US">
              <a:ea typeface="+mn-lt"/>
              <a:cs typeface="+mn-lt"/>
            </a:endParaRPr>
          </a:p>
          <a:p>
            <a:pPr marL="800100" lvl="1" indent="-285750" algn="l">
              <a:buFont typeface="Arial,Sans-Serif" panose="020B0604020202020204" pitchFamily="34" charset="0"/>
              <a:buChar char="•"/>
            </a:pPr>
            <a:r>
              <a:rPr lang="es-ES">
                <a:ea typeface="+mn-lt"/>
                <a:cs typeface="+mn-lt"/>
              </a:rPr>
              <a:t>Capa densa de 32 unidades</a:t>
            </a:r>
            <a:endParaRPr lang="en-US"/>
          </a:p>
          <a:p>
            <a:pPr marL="800100" lvl="1" indent="-285750" algn="l">
              <a:buFont typeface="Arial,Sans-Serif" panose="020B0604020202020204" pitchFamily="34" charset="0"/>
              <a:buChar char="•"/>
            </a:pPr>
            <a:r>
              <a:rPr lang="es-ES">
                <a:ea typeface="+mn-lt"/>
                <a:cs typeface="+mn-lt"/>
              </a:rPr>
              <a:t>Capa densa de 16 unidades</a:t>
            </a:r>
            <a:endParaRPr lang="en-US">
              <a:ea typeface="+mn-lt"/>
              <a:cs typeface="+mn-lt"/>
            </a:endParaRPr>
          </a:p>
          <a:p>
            <a:pPr marL="800100" lvl="1" indent="-285750" algn="l">
              <a:buFont typeface="Arial,Sans-Serif" panose="020B0604020202020204" pitchFamily="34" charset="0"/>
              <a:buChar char="•"/>
            </a:pPr>
            <a:r>
              <a:rPr lang="es-ES">
                <a:ea typeface="+mn-lt"/>
                <a:cs typeface="+mn-lt"/>
              </a:rPr>
              <a:t>Capa densa de 18 unidades</a:t>
            </a:r>
            <a:endParaRPr lang="en-US">
              <a:ea typeface="+mn-lt"/>
              <a:cs typeface="+mn-lt"/>
            </a:endParaRPr>
          </a:p>
          <a:p>
            <a:pPr marL="800100" lvl="1" indent="-285750" algn="l">
              <a:buFont typeface="Arial,Sans-Serif" panose="020B0604020202020204" pitchFamily="34" charset="0"/>
              <a:buChar char="•"/>
            </a:pPr>
            <a:endParaRPr lang="es-ES" dirty="0">
              <a:cs typeface="Calibri"/>
            </a:endParaRPr>
          </a:p>
          <a:p>
            <a:pPr marL="800100" lvl="1" indent="-285750" algn="l">
              <a:buFont typeface="Arial,Sans-Serif" panose="020B0604020202020204" pitchFamily="34" charset="0"/>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spTree>
    <p:extLst>
      <p:ext uri="{BB962C8B-B14F-4D97-AF65-F5344CB8AC3E}">
        <p14:creationId xmlns:p14="http://schemas.microsoft.com/office/powerpoint/2010/main" val="20845428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Métodos</a:t>
            </a:r>
            <a:br>
              <a:rPr lang="es-ES" dirty="0">
                <a:cs typeface="Calibri Light"/>
              </a:rPr>
            </a:br>
            <a:r>
              <a:rPr lang="es-ES" sz="3200">
                <a:solidFill>
                  <a:schemeClr val="bg1">
                    <a:lumMod val="65000"/>
                  </a:schemeClr>
                </a:solidFill>
                <a:cs typeface="Calibri Light"/>
              </a:rPr>
              <a:t>Técnicas de IA: MLP</a:t>
            </a: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641911"/>
            <a:ext cx="9144000" cy="2820328"/>
          </a:xfrm>
        </p:spPr>
        <p:txBody>
          <a:bodyPr vert="horz" lIns="91440" tIns="45720" rIns="91440" bIns="45720" rtlCol="0" anchor="t">
            <a:normAutofit/>
          </a:bodyPr>
          <a:lstStyle/>
          <a:p>
            <a:pPr marL="342900" indent="-342900" algn="l">
              <a:buFont typeface="Arial" panose="020B0604020202020204" pitchFamily="34" charset="0"/>
              <a:buChar char="•"/>
            </a:pPr>
            <a:r>
              <a:rPr lang="es-ES">
                <a:ea typeface="+mn-lt"/>
                <a:cs typeface="+mn-lt"/>
              </a:rPr>
              <a:t>Más modelos:</a:t>
            </a:r>
            <a:endParaRPr lang="en-US">
              <a:ea typeface="+mn-lt"/>
              <a:cs typeface="+mn-lt"/>
            </a:endParaRPr>
          </a:p>
          <a:p>
            <a:pPr marL="800100" lvl="1" indent="-285750" algn="l">
              <a:buFont typeface="Arial" panose="020B0604020202020204" pitchFamily="34" charset="0"/>
              <a:buChar char="•"/>
            </a:pPr>
            <a:r>
              <a:rPr lang="es-ES">
                <a:ea typeface="+mn-lt"/>
                <a:cs typeface="+mn-lt"/>
              </a:rPr>
              <a:t>Con L1 y L2 regularizaciones</a:t>
            </a:r>
            <a:endParaRPr lang="es-ES" dirty="0">
              <a:ea typeface="+mn-lt"/>
              <a:cs typeface="+mn-lt"/>
            </a:endParaRPr>
          </a:p>
          <a:p>
            <a:pPr marL="800100" lvl="1" indent="-285750" algn="l">
              <a:buFont typeface="Arial" panose="020B0604020202020204" pitchFamily="34" charset="0"/>
              <a:buChar char="•"/>
            </a:pPr>
            <a:r>
              <a:rPr lang="es-ES">
                <a:ea typeface="+mn-lt"/>
                <a:cs typeface="+mn-lt"/>
              </a:rPr>
              <a:t>Con Dropout</a:t>
            </a:r>
            <a:endParaRPr lang="es-ES" dirty="0">
              <a:ea typeface="+mn-lt"/>
              <a:cs typeface="+mn-lt"/>
            </a:endParaRPr>
          </a:p>
          <a:p>
            <a:pPr marL="800100" lvl="1" indent="-285750" algn="l">
              <a:buFont typeface="Arial" panose="020B0604020202020204" pitchFamily="34" charset="0"/>
              <a:buChar char="•"/>
            </a:pPr>
            <a:r>
              <a:rPr lang="es-ES">
                <a:cs typeface="Calibri"/>
              </a:rPr>
              <a:t>Punto medio de tamaño de red</a:t>
            </a:r>
            <a:endParaRPr lang="es-ES" dirty="0">
              <a:cs typeface="Calibri"/>
            </a:endParaRPr>
          </a:p>
          <a:p>
            <a:pPr marL="800100" lvl="1" indent="-285750" algn="l">
              <a:buFont typeface="Arial,Sans-Serif" panose="020B0604020202020204" pitchFamily="34" charset="0"/>
              <a:buChar char="•"/>
            </a:pPr>
            <a:endParaRPr lang="es-ES" dirty="0">
              <a:cs typeface="Calibri"/>
            </a:endParaRPr>
          </a:p>
          <a:p>
            <a:pPr marL="342900" indent="-342900" algn="l">
              <a:buFont typeface="Arial,Sans-Serif" panose="020B0604020202020204" pitchFamily="34" charset="0"/>
              <a:buChar char="•"/>
            </a:pPr>
            <a:r>
              <a:rPr lang="es-ES">
                <a:cs typeface="Calibri"/>
              </a:rPr>
              <a:t>Se presentarán las mejores performances</a:t>
            </a:r>
            <a:endParaRPr lang="es-ES" dirty="0">
              <a:cs typeface="Calibri"/>
            </a:endParaRPr>
          </a:p>
          <a:p>
            <a:pPr marL="800100" lvl="1" indent="-285750" algn="l">
              <a:buFont typeface="Arial,Sans-Serif" panose="020B0604020202020204" pitchFamily="34" charset="0"/>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spTree>
    <p:extLst>
      <p:ext uri="{BB962C8B-B14F-4D97-AF65-F5344CB8AC3E}">
        <p14:creationId xmlns:p14="http://schemas.microsoft.com/office/powerpoint/2010/main" val="2510764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Métodos</a:t>
            </a:r>
            <a:br>
              <a:rPr lang="es-ES" dirty="0">
                <a:cs typeface="Calibri Light"/>
              </a:rPr>
            </a:br>
            <a:r>
              <a:rPr lang="es-ES" sz="3200">
                <a:solidFill>
                  <a:schemeClr val="bg1">
                    <a:lumMod val="65000"/>
                  </a:schemeClr>
                </a:solidFill>
                <a:cs typeface="Calibri Light"/>
              </a:rPr>
              <a:t>Técnicas de IA: CNN</a:t>
            </a:r>
          </a:p>
        </p:txBody>
      </p:sp>
      <p:pic>
        <p:nvPicPr>
          <p:cNvPr id="5" name="Picture 5" descr="A screenshot of a cell phone&#10;&#10;Description automatically generated">
            <a:extLst>
              <a:ext uri="{FF2B5EF4-FFF2-40B4-BE49-F238E27FC236}">
                <a16:creationId xmlns:a16="http://schemas.microsoft.com/office/drawing/2014/main" id="{6AED6DE2-5C06-4FB4-A3CE-6FC918D43C1F}"/>
              </a:ext>
            </a:extLst>
          </p:cNvPr>
          <p:cNvPicPr>
            <a:picLocks noChangeAspect="1"/>
          </p:cNvPicPr>
          <p:nvPr/>
        </p:nvPicPr>
        <p:blipFill>
          <a:blip r:embed="rId2"/>
          <a:stretch>
            <a:fillRect/>
          </a:stretch>
        </p:blipFill>
        <p:spPr>
          <a:xfrm>
            <a:off x="3813718" y="2467792"/>
            <a:ext cx="4824760" cy="3344195"/>
          </a:xfrm>
          <a:prstGeom prst="rect">
            <a:avLst/>
          </a:prstGeom>
        </p:spPr>
      </p:pic>
    </p:spTree>
    <p:extLst>
      <p:ext uri="{BB962C8B-B14F-4D97-AF65-F5344CB8AC3E}">
        <p14:creationId xmlns:p14="http://schemas.microsoft.com/office/powerpoint/2010/main" val="16829976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Métodos</a:t>
            </a:r>
            <a:br>
              <a:rPr lang="es-ES" dirty="0">
                <a:cs typeface="Calibri Light"/>
              </a:rPr>
            </a:br>
            <a:r>
              <a:rPr lang="es-ES" sz="3200">
                <a:solidFill>
                  <a:schemeClr val="bg1">
                    <a:lumMod val="65000"/>
                  </a:schemeClr>
                </a:solidFill>
                <a:cs typeface="Calibri Light"/>
              </a:rPr>
              <a:t>Técnicas de IA: CNN</a:t>
            </a: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641911"/>
            <a:ext cx="9144000" cy="2820328"/>
          </a:xfrm>
        </p:spPr>
        <p:txBody>
          <a:bodyPr vert="horz" lIns="91440" tIns="45720" rIns="91440" bIns="45720" rtlCol="0" anchor="t">
            <a:normAutofit/>
          </a:bodyPr>
          <a:lstStyle/>
          <a:p>
            <a:r>
              <a:rPr lang="es-ES">
                <a:cs typeface="Calibri"/>
              </a:rPr>
              <a:t>Data augmentation</a:t>
            </a:r>
            <a:endParaRPr lang="es-ES" dirty="0">
              <a:cs typeface="Calibri"/>
            </a:endParaRPr>
          </a:p>
          <a:p>
            <a:pPr marL="342900" indent="-342900" algn="l">
              <a:buChar char="•"/>
            </a:pPr>
            <a:endParaRPr lang="es-ES" dirty="0">
              <a:cs typeface="Calibri"/>
            </a:endParaRPr>
          </a:p>
          <a:p>
            <a:pPr algn="l"/>
            <a:endParaRPr lang="es-ES" dirty="0">
              <a:cs typeface="Calibri"/>
            </a:endParaRPr>
          </a:p>
        </p:txBody>
      </p:sp>
      <p:pic>
        <p:nvPicPr>
          <p:cNvPr id="5" name="Picture 5" descr="A picture containing room&#10;&#10;Description automatically generated">
            <a:extLst>
              <a:ext uri="{FF2B5EF4-FFF2-40B4-BE49-F238E27FC236}">
                <a16:creationId xmlns:a16="http://schemas.microsoft.com/office/drawing/2014/main" id="{9702870D-694D-4E0F-BC1F-FB9A918C408C}"/>
              </a:ext>
            </a:extLst>
          </p:cNvPr>
          <p:cNvPicPr>
            <a:picLocks noChangeAspect="1"/>
          </p:cNvPicPr>
          <p:nvPr/>
        </p:nvPicPr>
        <p:blipFill rotWithShape="1">
          <a:blip r:embed="rId2"/>
          <a:srcRect l="10651" r="-118" b="415"/>
          <a:stretch/>
        </p:blipFill>
        <p:spPr>
          <a:xfrm>
            <a:off x="2735767" y="3396637"/>
            <a:ext cx="7026940" cy="2229923"/>
          </a:xfrm>
          <a:prstGeom prst="rect">
            <a:avLst/>
          </a:prstGeom>
        </p:spPr>
      </p:pic>
      <p:pic>
        <p:nvPicPr>
          <p:cNvPr id="3" name="Picture 5" descr="A close up of a logo&#10;&#10;Description automatically generated">
            <a:extLst>
              <a:ext uri="{FF2B5EF4-FFF2-40B4-BE49-F238E27FC236}">
                <a16:creationId xmlns:a16="http://schemas.microsoft.com/office/drawing/2014/main" id="{E354AB98-3BCC-46FD-BA23-356ED915061F}"/>
              </a:ext>
            </a:extLst>
          </p:cNvPr>
          <p:cNvPicPr>
            <a:picLocks noChangeAspect="1"/>
          </p:cNvPicPr>
          <p:nvPr/>
        </p:nvPicPr>
        <p:blipFill>
          <a:blip r:embed="rId3"/>
          <a:stretch>
            <a:fillRect/>
          </a:stretch>
        </p:blipFill>
        <p:spPr>
          <a:xfrm>
            <a:off x="2419815" y="4828511"/>
            <a:ext cx="9034346" cy="862294"/>
          </a:xfrm>
          <a:prstGeom prst="rect">
            <a:avLst/>
          </a:prstGeom>
        </p:spPr>
      </p:pic>
    </p:spTree>
    <p:extLst>
      <p:ext uri="{BB962C8B-B14F-4D97-AF65-F5344CB8AC3E}">
        <p14:creationId xmlns:p14="http://schemas.microsoft.com/office/powerpoint/2010/main" val="39785518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Métodos</a:t>
            </a:r>
            <a:br>
              <a:rPr lang="es-ES" dirty="0">
                <a:cs typeface="Calibri Light"/>
              </a:rPr>
            </a:br>
            <a:r>
              <a:rPr lang="es-ES" sz="3200">
                <a:solidFill>
                  <a:schemeClr val="bg1">
                    <a:lumMod val="65000"/>
                  </a:schemeClr>
                </a:solidFill>
                <a:cs typeface="Calibri Light"/>
              </a:rPr>
              <a:t>Técnicas de IA: CNN</a:t>
            </a: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641911"/>
            <a:ext cx="9144000" cy="2820328"/>
          </a:xfrm>
        </p:spPr>
        <p:txBody>
          <a:bodyPr vert="horz" lIns="91440" tIns="45720" rIns="91440" bIns="45720" rtlCol="0" anchor="t">
            <a:normAutofit/>
          </a:bodyPr>
          <a:lstStyle/>
          <a:p>
            <a:pPr marL="342900" indent="-342900" algn="l">
              <a:buChar char="•"/>
            </a:pPr>
            <a:r>
              <a:rPr lang="es-ES">
                <a:cs typeface="Calibri"/>
              </a:rPr>
              <a:t>Estructura output de todos los CNN:</a:t>
            </a:r>
            <a:endParaRPr lang="es-ES" dirty="0">
              <a:cs typeface="Calibri"/>
            </a:endParaRPr>
          </a:p>
          <a:p>
            <a:pPr marL="800100" lvl="1" algn="l">
              <a:buChar char="•"/>
            </a:pPr>
            <a:r>
              <a:rPr lang="es-ES">
                <a:cs typeface="Calibri"/>
              </a:rPr>
              <a:t> 1 capa de salida</a:t>
            </a:r>
            <a:endParaRPr lang="es-ES" dirty="0">
              <a:cs typeface="Calibri"/>
            </a:endParaRPr>
          </a:p>
          <a:p>
            <a:pPr marL="1143000" lvl="1" indent="-342900" algn="l">
              <a:buChar char="•"/>
            </a:pPr>
            <a:endParaRPr lang="es-ES" dirty="0">
              <a:cs typeface="Calibri"/>
            </a:endParaRPr>
          </a:p>
          <a:p>
            <a:pPr marL="342900" indent="-342900" algn="l">
              <a:buFont typeface="Arial,Sans-Serif" panose="020B0604020202020204" pitchFamily="34" charset="0"/>
              <a:buChar char="•"/>
            </a:pPr>
            <a:r>
              <a:rPr lang="es-ES">
                <a:cs typeface="Calibri"/>
              </a:rPr>
              <a:t>Red transferida: diferente en cada modelo</a:t>
            </a: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spTree>
    <p:extLst>
      <p:ext uri="{BB962C8B-B14F-4D97-AF65-F5344CB8AC3E}">
        <p14:creationId xmlns:p14="http://schemas.microsoft.com/office/powerpoint/2010/main" val="22671369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Métodos</a:t>
            </a:r>
            <a:br>
              <a:rPr lang="es-ES" dirty="0">
                <a:cs typeface="Calibri Light"/>
              </a:rPr>
            </a:br>
            <a:r>
              <a:rPr lang="es-ES" sz="3200">
                <a:solidFill>
                  <a:schemeClr val="bg1">
                    <a:lumMod val="65000"/>
                  </a:schemeClr>
                </a:solidFill>
                <a:cs typeface="Calibri Light"/>
              </a:rPr>
              <a:t>Técnicas de IA: CNN</a:t>
            </a: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641911"/>
            <a:ext cx="9144000" cy="2820328"/>
          </a:xfrm>
        </p:spPr>
        <p:txBody>
          <a:bodyPr vert="horz" lIns="91440" tIns="45720" rIns="91440" bIns="45720" rtlCol="0" anchor="t">
            <a:normAutofit fontScale="92500" lnSpcReduction="20000"/>
          </a:bodyPr>
          <a:lstStyle/>
          <a:p>
            <a:pPr marL="342900" indent="-342900" algn="l">
              <a:buFont typeface="Arial" panose="020B0604020202020204" pitchFamily="34" charset="0"/>
              <a:buChar char="•"/>
            </a:pPr>
            <a:r>
              <a:rPr lang="es-ES">
                <a:ea typeface="+mn-lt"/>
                <a:cs typeface="+mn-lt"/>
              </a:rPr>
              <a:t>Modelo 0:</a:t>
            </a:r>
            <a:endParaRPr lang="en-US">
              <a:ea typeface="+mn-lt"/>
              <a:cs typeface="+mn-lt"/>
            </a:endParaRPr>
          </a:p>
          <a:p>
            <a:pPr marL="800100" lvl="1" indent="-285750" algn="l">
              <a:buFont typeface="Arial" panose="020B0604020202020204" pitchFamily="34" charset="0"/>
              <a:buChar char="•"/>
            </a:pPr>
            <a:r>
              <a:rPr lang="es-ES">
                <a:ea typeface="+mn-lt"/>
                <a:cs typeface="+mn-lt"/>
              </a:rPr>
              <a:t>DenseNet201</a:t>
            </a:r>
          </a:p>
          <a:p>
            <a:pPr marL="800100" lvl="1" indent="-285750" algn="l">
              <a:buFont typeface="Arial" panose="020B0604020202020204" pitchFamily="34" charset="0"/>
              <a:buChar char="•"/>
            </a:pPr>
            <a:r>
              <a:rPr lang="es-ES">
                <a:ea typeface="+mn-lt"/>
                <a:cs typeface="+mn-lt"/>
              </a:rPr>
              <a:t>Capa densa de 16 unidades con L1, L2 regularizaciones</a:t>
            </a:r>
            <a:endParaRPr lang="en-US"/>
          </a:p>
          <a:p>
            <a:pPr marL="342900" indent="-342900" algn="l">
              <a:buFont typeface="Arial,Sans-Serif" panose="020B0604020202020204" pitchFamily="34" charset="0"/>
              <a:buChar char="•"/>
            </a:pPr>
            <a:r>
              <a:rPr lang="es-ES">
                <a:ea typeface="+mn-lt"/>
                <a:cs typeface="+mn-lt"/>
              </a:rPr>
              <a:t>Modelo 1:</a:t>
            </a:r>
            <a:endParaRPr lang="en-US">
              <a:ea typeface="+mn-lt"/>
              <a:cs typeface="+mn-lt"/>
            </a:endParaRPr>
          </a:p>
          <a:p>
            <a:pPr marL="800100" lvl="1" indent="-285750" algn="l">
              <a:buFont typeface="Arial,Sans-Serif" panose="020B0604020202020204" pitchFamily="34" charset="0"/>
              <a:buChar char="•"/>
            </a:pPr>
            <a:r>
              <a:rPr lang="es-ES">
                <a:ea typeface="+mn-lt"/>
                <a:cs typeface="+mn-lt"/>
              </a:rPr>
              <a:t>MobileNetV2</a:t>
            </a:r>
          </a:p>
          <a:p>
            <a:pPr marL="800100" lvl="1" indent="-285750" algn="l">
              <a:buFont typeface="Arial,Sans-Serif" panose="020B0604020202020204" pitchFamily="34" charset="0"/>
              <a:buChar char="•"/>
            </a:pPr>
            <a:r>
              <a:rPr lang="es-ES">
                <a:ea typeface="+mn-lt"/>
                <a:cs typeface="+mn-lt"/>
              </a:rPr>
              <a:t>Capa densa de 16 unidades con L1, L2 regularizaciones</a:t>
            </a:r>
            <a:endParaRPr lang="en-US">
              <a:ea typeface="+mn-lt"/>
              <a:cs typeface="+mn-lt"/>
            </a:endParaRPr>
          </a:p>
          <a:p>
            <a:pPr marL="342900" indent="-342900" algn="l">
              <a:buFont typeface="Arial,Sans-Serif" panose="020B0604020202020204" pitchFamily="34" charset="0"/>
              <a:buChar char="•"/>
            </a:pPr>
            <a:r>
              <a:rPr lang="es-ES">
                <a:ea typeface="+mn-lt"/>
                <a:cs typeface="+mn-lt"/>
              </a:rPr>
              <a:t>Modelo 2: </a:t>
            </a:r>
            <a:endParaRPr lang="en-US">
              <a:ea typeface="+mn-lt"/>
              <a:cs typeface="+mn-lt"/>
            </a:endParaRPr>
          </a:p>
          <a:p>
            <a:pPr marL="800100" lvl="1" indent="-285750" algn="l">
              <a:buFont typeface="Arial,Sans-Serif" panose="020B0604020202020204" pitchFamily="34" charset="0"/>
              <a:buChar char="•"/>
            </a:pPr>
            <a:r>
              <a:rPr lang="es-ES">
                <a:ea typeface="+mn-lt"/>
                <a:cs typeface="+mn-lt"/>
              </a:rPr>
              <a:t>EfficientNetB0</a:t>
            </a:r>
          </a:p>
          <a:p>
            <a:pPr marL="800100" lvl="1" indent="-285750" algn="l">
              <a:buFont typeface="Arial,Sans-Serif" panose="020B0604020202020204" pitchFamily="34" charset="0"/>
              <a:buChar char="•"/>
            </a:pPr>
            <a:r>
              <a:rPr lang="es-ES">
                <a:ea typeface="+mn-lt"/>
                <a:cs typeface="+mn-lt"/>
              </a:rPr>
              <a:t>Capa densa de 16 unidades con L1, L2 regularizaciones</a:t>
            </a:r>
            <a:endParaRPr lang="en-US">
              <a:ea typeface="+mn-lt"/>
              <a:cs typeface="+mn-lt"/>
            </a:endParaRPr>
          </a:p>
          <a:p>
            <a:pPr marL="800100" lvl="1" indent="-285750" algn="l">
              <a:buFont typeface="Arial,Sans-Serif" panose="020B0604020202020204" pitchFamily="34" charset="0"/>
              <a:buChar char="•"/>
            </a:pPr>
            <a:endParaRPr lang="es-ES" dirty="0">
              <a:cs typeface="Calibri"/>
            </a:endParaRPr>
          </a:p>
          <a:p>
            <a:pPr marL="800100" lvl="1" indent="-285750" algn="l">
              <a:buFont typeface="Arial,Sans-Serif" panose="020B0604020202020204" pitchFamily="34" charset="0"/>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spTree>
    <p:extLst>
      <p:ext uri="{BB962C8B-B14F-4D97-AF65-F5344CB8AC3E}">
        <p14:creationId xmlns:p14="http://schemas.microsoft.com/office/powerpoint/2010/main" val="10162063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dirty="0">
                <a:cs typeface="Calibri Light"/>
              </a:rPr>
              <a:t>Métodos</a:t>
            </a:r>
            <a:br>
              <a:rPr lang="es-ES" dirty="0">
                <a:cs typeface="Calibri Light"/>
              </a:rPr>
            </a:br>
            <a:r>
              <a:rPr lang="es-ES" sz="3200">
                <a:solidFill>
                  <a:schemeClr val="bg1">
                    <a:lumMod val="65000"/>
                  </a:schemeClr>
                </a:solidFill>
                <a:cs typeface="Calibri Light"/>
              </a:rPr>
              <a:t>Técnicas de IA: modelo híbrido</a:t>
            </a: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641911"/>
            <a:ext cx="9144000" cy="2820328"/>
          </a:xfrm>
        </p:spPr>
        <p:txBody>
          <a:bodyPr vert="horz" lIns="91440" tIns="45720" rIns="91440" bIns="45720" rtlCol="0" anchor="t">
            <a:normAutofit/>
          </a:bodyPr>
          <a:lstStyle/>
          <a:p>
            <a:pPr marL="342900" indent="-342900" algn="l">
              <a:buFont typeface="Arial" panose="020B0604020202020204" pitchFamily="34" charset="0"/>
              <a:buChar char="•"/>
            </a:pPr>
            <a:r>
              <a:rPr lang="es-ES">
                <a:ea typeface="+mn-lt"/>
                <a:cs typeface="+mn-lt"/>
              </a:rPr>
              <a:t>Nueva columna de datos: predicción de CNN</a:t>
            </a:r>
            <a:endParaRPr lang="es-ES" dirty="0">
              <a:ea typeface="+mn-lt"/>
              <a:cs typeface="+mn-lt"/>
            </a:endParaRPr>
          </a:p>
          <a:p>
            <a:pPr marL="342900" indent="-342900" algn="l">
              <a:buFont typeface="Arial" panose="020B0604020202020204" pitchFamily="34" charset="0"/>
              <a:buChar char="•"/>
            </a:pPr>
            <a:r>
              <a:rPr lang="es-ES">
                <a:ea typeface="+mn-lt"/>
                <a:cs typeface="+mn-lt"/>
              </a:rPr>
              <a:t>MLP sobre dataframe completo + predicciones de CNN</a:t>
            </a:r>
            <a:endParaRPr lang="es-ES" dirty="0">
              <a:ea typeface="+mn-lt"/>
              <a:cs typeface="+mn-lt"/>
            </a:endParaRPr>
          </a:p>
          <a:p>
            <a:endParaRPr lang="es-ES" dirty="0">
              <a:cs typeface="Calibri"/>
            </a:endParaRPr>
          </a:p>
          <a:p>
            <a:r>
              <a:rPr lang="es-ES">
                <a:cs typeface="Calibri"/>
              </a:rPr>
              <a:t>¿Es legítimo?</a:t>
            </a:r>
            <a:endParaRPr lang="es-ES" dirty="0">
              <a:cs typeface="Calibri"/>
            </a:endParaRPr>
          </a:p>
          <a:p>
            <a:pPr marL="800100" lvl="1" indent="-285750" algn="l">
              <a:buFont typeface="Arial,Sans-Serif" panose="020B0604020202020204" pitchFamily="34" charset="0"/>
              <a:buChar char="•"/>
            </a:pPr>
            <a:endParaRPr lang="es-ES" dirty="0">
              <a:cs typeface="Calibri"/>
            </a:endParaRPr>
          </a:p>
          <a:p>
            <a:pPr marL="800100" lvl="1" indent="-285750" algn="l">
              <a:buFont typeface="Arial,Sans-Serif" panose="020B0604020202020204" pitchFamily="34" charset="0"/>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spTree>
    <p:extLst>
      <p:ext uri="{BB962C8B-B14F-4D97-AF65-F5344CB8AC3E}">
        <p14:creationId xmlns:p14="http://schemas.microsoft.com/office/powerpoint/2010/main" val="28689665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 sz="3200">
                <a:solidFill>
                  <a:schemeClr val="bg1"/>
                </a:solidFill>
                <a:cs typeface="Calibri Light"/>
              </a:rPr>
              <a:t>Modelo híbrido</a:t>
            </a:r>
            <a:endParaRPr lang="es-ES" sz="3200" dirty="0">
              <a:solidFill>
                <a:schemeClr val="bg1"/>
              </a:solidFill>
              <a:cs typeface="Calibri Light"/>
            </a:endParaRPr>
          </a:p>
        </p:txBody>
      </p:sp>
      <p:pic>
        <p:nvPicPr>
          <p:cNvPr id="4" name="Picture 4" descr="A close up of a map&#10;&#10;Description automatically generated">
            <a:extLst>
              <a:ext uri="{FF2B5EF4-FFF2-40B4-BE49-F238E27FC236}">
                <a16:creationId xmlns:a16="http://schemas.microsoft.com/office/drawing/2014/main" id="{71309C9A-4F35-4844-8E8F-169F6B1D967E}"/>
              </a:ext>
            </a:extLst>
          </p:cNvPr>
          <p:cNvPicPr>
            <a:picLocks noChangeAspect="1"/>
          </p:cNvPicPr>
          <p:nvPr/>
        </p:nvPicPr>
        <p:blipFill rotWithShape="1">
          <a:blip r:embed="rId2"/>
          <a:srcRect l="50297" t="-1295" r="-74" b="-324"/>
          <a:stretch/>
        </p:blipFill>
        <p:spPr>
          <a:xfrm>
            <a:off x="3349083" y="2426443"/>
            <a:ext cx="6236321" cy="2925206"/>
          </a:xfrm>
          <a:prstGeom prst="rect">
            <a:avLst/>
          </a:prstGeom>
        </p:spPr>
      </p:pic>
      <p:pic>
        <p:nvPicPr>
          <p:cNvPr id="5" name="Picture 5" descr="A close up of a logo&#10;&#10;Description automatically generated">
            <a:extLst>
              <a:ext uri="{FF2B5EF4-FFF2-40B4-BE49-F238E27FC236}">
                <a16:creationId xmlns:a16="http://schemas.microsoft.com/office/drawing/2014/main" id="{5CA0BBF0-256B-404D-9AA9-DE0E5168650C}"/>
              </a:ext>
            </a:extLst>
          </p:cNvPr>
          <p:cNvPicPr>
            <a:picLocks noChangeAspect="1"/>
          </p:cNvPicPr>
          <p:nvPr/>
        </p:nvPicPr>
        <p:blipFill>
          <a:blip r:embed="rId3"/>
          <a:stretch>
            <a:fillRect/>
          </a:stretch>
        </p:blipFill>
        <p:spPr>
          <a:xfrm>
            <a:off x="2971336" y="3888872"/>
            <a:ext cx="1714500" cy="1533525"/>
          </a:xfrm>
          <a:prstGeom prst="rect">
            <a:avLst/>
          </a:prstGeom>
        </p:spPr>
      </p:pic>
      <p:pic>
        <p:nvPicPr>
          <p:cNvPr id="6" name="Picture 6" descr="A close up of a logo&#10;&#10;Description automatically generated">
            <a:extLst>
              <a:ext uri="{FF2B5EF4-FFF2-40B4-BE49-F238E27FC236}">
                <a16:creationId xmlns:a16="http://schemas.microsoft.com/office/drawing/2014/main" id="{A69AB1DD-E82E-4E4E-A287-B2B80D999BE5}"/>
              </a:ext>
            </a:extLst>
          </p:cNvPr>
          <p:cNvPicPr>
            <a:picLocks noChangeAspect="1"/>
          </p:cNvPicPr>
          <p:nvPr/>
        </p:nvPicPr>
        <p:blipFill>
          <a:blip r:embed="rId3"/>
          <a:stretch>
            <a:fillRect/>
          </a:stretch>
        </p:blipFill>
        <p:spPr>
          <a:xfrm>
            <a:off x="1781872" y="3470701"/>
            <a:ext cx="1714500" cy="1533525"/>
          </a:xfrm>
          <a:prstGeom prst="rect">
            <a:avLst/>
          </a:prstGeom>
        </p:spPr>
      </p:pic>
    </p:spTree>
    <p:extLst>
      <p:ext uri="{BB962C8B-B14F-4D97-AF65-F5344CB8AC3E}">
        <p14:creationId xmlns:p14="http://schemas.microsoft.com/office/powerpoint/2010/main" val="3710447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Métodos</a:t>
            </a:r>
            <a:br>
              <a:rPr lang="es-ES" dirty="0">
                <a:cs typeface="Calibri Light"/>
              </a:rPr>
            </a:br>
            <a:r>
              <a:rPr lang="es-ES" sz="3200">
                <a:solidFill>
                  <a:schemeClr val="bg1">
                    <a:lumMod val="65000"/>
                  </a:schemeClr>
                </a:solidFill>
                <a:cs typeface="Calibri Light"/>
              </a:rPr>
              <a:t>Técnicas de IA: modelo híbrido</a:t>
            </a: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641911"/>
            <a:ext cx="9144000" cy="2820328"/>
          </a:xfrm>
        </p:spPr>
        <p:txBody>
          <a:bodyPr vert="horz" lIns="91440" tIns="45720" rIns="91440" bIns="45720" rtlCol="0" anchor="t">
            <a:normAutofit/>
          </a:bodyPr>
          <a:lstStyle/>
          <a:p>
            <a:pPr marL="342900" indent="-342900" algn="l">
              <a:buFont typeface="Arial" panose="020B0604020202020204" pitchFamily="34" charset="0"/>
              <a:buChar char="•"/>
            </a:pPr>
            <a:r>
              <a:rPr lang="es-ES">
                <a:ea typeface="+mn-lt"/>
                <a:cs typeface="+mn-lt"/>
              </a:rPr>
              <a:t>Modelo 0:</a:t>
            </a:r>
            <a:endParaRPr lang="en-US">
              <a:ea typeface="+mn-lt"/>
              <a:cs typeface="+mn-lt"/>
            </a:endParaRPr>
          </a:p>
          <a:p>
            <a:pPr marL="800100" lvl="1" indent="-285750" algn="l">
              <a:buFont typeface="Arial" panose="020B0604020202020204" pitchFamily="34" charset="0"/>
              <a:buChar char="•"/>
            </a:pPr>
            <a:r>
              <a:rPr lang="es-ES">
                <a:ea typeface="+mn-lt"/>
                <a:cs typeface="+mn-lt"/>
              </a:rPr>
              <a:t>Capa densa de 32 unidades</a:t>
            </a:r>
          </a:p>
          <a:p>
            <a:pPr marL="800100" lvl="1" indent="-285750" algn="l">
              <a:buFont typeface="Arial" panose="020B0604020202020204" pitchFamily="34" charset="0"/>
              <a:buChar char="•"/>
            </a:pPr>
            <a:r>
              <a:rPr lang="es-ES">
                <a:ea typeface="+mn-lt"/>
                <a:cs typeface="+mn-lt"/>
              </a:rPr>
              <a:t>Capa densa de 16 unidades</a:t>
            </a:r>
          </a:p>
          <a:p>
            <a:pPr marL="342900" indent="-342900" algn="l">
              <a:buFont typeface="Arial,Sans-Serif" panose="020B0604020202020204" pitchFamily="34" charset="0"/>
              <a:buChar char="•"/>
            </a:pPr>
            <a:r>
              <a:rPr lang="es-ES">
                <a:ea typeface="+mn-lt"/>
                <a:cs typeface="+mn-lt"/>
              </a:rPr>
              <a:t>Modelo 1:</a:t>
            </a:r>
            <a:endParaRPr lang="en-US">
              <a:ea typeface="+mn-lt"/>
              <a:cs typeface="+mn-lt"/>
            </a:endParaRPr>
          </a:p>
          <a:p>
            <a:pPr marL="800100" lvl="1" indent="-285750" algn="l">
              <a:buFont typeface="Arial,Sans-Serif" panose="020B0604020202020204" pitchFamily="34" charset="0"/>
              <a:buChar char="•"/>
            </a:pPr>
            <a:r>
              <a:rPr lang="es-ES">
                <a:ea typeface="+mn-lt"/>
                <a:cs typeface="+mn-lt"/>
              </a:rPr>
              <a:t>Capa densa de 22 unidades</a:t>
            </a:r>
            <a:endParaRPr lang="en-US"/>
          </a:p>
          <a:p>
            <a:pPr marL="800100" lvl="1" indent="-285750" algn="l">
              <a:buFont typeface="Arial,Sans-Serif" panose="020B0604020202020204" pitchFamily="34" charset="0"/>
              <a:buChar char="•"/>
            </a:pPr>
            <a:r>
              <a:rPr lang="es-ES">
                <a:ea typeface="+mn-lt"/>
                <a:cs typeface="+mn-lt"/>
              </a:rPr>
              <a:t>Capa densa de 8 unidades</a:t>
            </a:r>
            <a:endParaRPr lang="en-US">
              <a:ea typeface="+mn-lt"/>
              <a:cs typeface="+mn-lt"/>
            </a:endParaRPr>
          </a:p>
          <a:p>
            <a:pPr marL="342900" indent="-342900" algn="l">
              <a:buFont typeface="Arial,Sans-Serif" panose="020B0604020202020204" pitchFamily="34" charset="0"/>
              <a:buChar char="•"/>
            </a:pPr>
            <a:r>
              <a:rPr lang="es-ES">
                <a:cs typeface="Calibri"/>
              </a:rPr>
              <a:t>Dropout y regularizaciones</a:t>
            </a:r>
            <a:endParaRPr lang="es-ES" dirty="0">
              <a:cs typeface="Calibri"/>
            </a:endParaRPr>
          </a:p>
          <a:p>
            <a:pPr marL="800100" lvl="1" indent="-285750" algn="l">
              <a:buFont typeface="Arial,Sans-Serif" panose="020B0604020202020204" pitchFamily="34" charset="0"/>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spTree>
    <p:extLst>
      <p:ext uri="{BB962C8B-B14F-4D97-AF65-F5344CB8AC3E}">
        <p14:creationId xmlns:p14="http://schemas.microsoft.com/office/powerpoint/2010/main" val="275297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834290"/>
            <a:ext cx="9144000" cy="1573350"/>
          </a:xfrm>
        </p:spPr>
        <p:txBody>
          <a:bodyPr>
            <a:normAutofit/>
          </a:bodyPr>
          <a:lstStyle/>
          <a:p>
            <a:pPr algn="l"/>
            <a:r>
              <a:rPr lang="es-ES" dirty="0">
                <a:cs typeface="Calibri Light"/>
              </a:rPr>
              <a:t>Introducción</a:t>
            </a:r>
            <a:br>
              <a:rPr lang="es-ES" dirty="0">
                <a:cs typeface="Calibri Light"/>
              </a:rPr>
            </a:br>
            <a:r>
              <a:rPr lang="es-ES" sz="3200" dirty="0">
                <a:solidFill>
                  <a:schemeClr val="bg1">
                    <a:lumMod val="65000"/>
                  </a:schemeClr>
                </a:solidFill>
                <a:cs typeface="Calibri Light"/>
              </a:rPr>
              <a:t>Melanoma</a:t>
            </a:r>
            <a:endParaRPr lang="es-ES" dirty="0">
              <a:solidFill>
                <a:schemeClr val="bg1">
                  <a:lumMod val="65000"/>
                </a:schemeClr>
              </a:solidFill>
              <a:cs typeface="Calibri Light"/>
            </a:endParaRPr>
          </a:p>
        </p:txBody>
      </p:sp>
      <p:sp>
        <p:nvSpPr>
          <p:cNvPr id="3" name="Subtítulo 2"/>
          <p:cNvSpPr>
            <a:spLocks noGrp="1"/>
          </p:cNvSpPr>
          <p:nvPr>
            <p:ph type="subTitle" idx="1"/>
          </p:nvPr>
        </p:nvSpPr>
        <p:spPr>
          <a:xfrm>
            <a:off x="1524000" y="2734838"/>
            <a:ext cx="9144000" cy="2820328"/>
          </a:xfrm>
        </p:spPr>
        <p:txBody>
          <a:bodyPr vert="horz" lIns="91440" tIns="45720" rIns="91440" bIns="45720" rtlCol="0" anchor="t">
            <a:normAutofit/>
          </a:bodyPr>
          <a:lstStyle/>
          <a:p>
            <a:pPr marL="342900" indent="-342900" algn="l">
              <a:buChar char="•"/>
            </a:pPr>
            <a:endParaRPr lang="es-ES" dirty="0">
              <a:cs typeface="Calibri"/>
            </a:endParaRPr>
          </a:p>
          <a:p>
            <a:pPr marL="342900" indent="-342900" algn="l">
              <a:buChar char="•"/>
            </a:pPr>
            <a:r>
              <a:rPr lang="es-ES" dirty="0">
                <a:cs typeface="Calibri"/>
              </a:rPr>
              <a:t>75% cánceres de piel son melanoma</a:t>
            </a:r>
          </a:p>
          <a:p>
            <a:pPr marL="342900" indent="-342900" algn="l">
              <a:buChar char="•"/>
            </a:pPr>
            <a:r>
              <a:rPr lang="es-ES" dirty="0">
                <a:cs typeface="Calibri"/>
              </a:rPr>
              <a:t>Causa el mayor número de muertes</a:t>
            </a:r>
          </a:p>
          <a:p>
            <a:pPr marL="342900" indent="-342900" algn="l">
              <a:buChar char="•"/>
            </a:pPr>
            <a:r>
              <a:rPr lang="es-ES" dirty="0">
                <a:cs typeface="Calibri"/>
              </a:rPr>
              <a:t>La supervivencia a 5 años es del 99% cuando detectado a tiempo</a:t>
            </a:r>
          </a:p>
          <a:p>
            <a:pPr marL="342900" indent="-342900" algn="l">
              <a:buChar char="•"/>
            </a:pPr>
            <a:endParaRPr lang="es-ES" dirty="0">
              <a:cs typeface="Calibri"/>
            </a:endParaRPr>
          </a:p>
        </p:txBody>
      </p:sp>
    </p:spTree>
    <p:extLst>
      <p:ext uri="{BB962C8B-B14F-4D97-AF65-F5344CB8AC3E}">
        <p14:creationId xmlns:p14="http://schemas.microsoft.com/office/powerpoint/2010/main" val="30115677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Métodos</a:t>
            </a:r>
            <a:br>
              <a:rPr lang="es-ES" dirty="0">
                <a:cs typeface="Calibri Light"/>
              </a:rPr>
            </a:br>
            <a:r>
              <a:rPr lang="es-ES" sz="3200">
                <a:solidFill>
                  <a:schemeClr val="bg1">
                    <a:lumMod val="65000"/>
                  </a:schemeClr>
                </a:solidFill>
                <a:cs typeface="Calibri Light"/>
              </a:rPr>
              <a:t>Técnicas de IA: experimentación</a:t>
            </a: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929984"/>
            <a:ext cx="9144000" cy="2820328"/>
          </a:xfrm>
        </p:spPr>
        <p:txBody>
          <a:bodyPr vert="horz" lIns="91440" tIns="45720" rIns="91440" bIns="45720" rtlCol="0" anchor="t">
            <a:normAutofit/>
          </a:bodyPr>
          <a:lstStyle/>
          <a:p>
            <a:pPr marL="342900" indent="-342900" algn="l">
              <a:buFont typeface="Arial" panose="020B0604020202020204" pitchFamily="34" charset="0"/>
              <a:buChar char="•"/>
            </a:pPr>
            <a:r>
              <a:rPr lang="es-ES">
                <a:ea typeface="+mn-lt"/>
                <a:cs typeface="+mn-lt"/>
              </a:rPr>
              <a:t>Técnicas de experimentación:</a:t>
            </a:r>
            <a:endParaRPr lang="en-US">
              <a:ea typeface="+mn-lt"/>
              <a:cs typeface="+mn-lt"/>
            </a:endParaRPr>
          </a:p>
          <a:p>
            <a:pPr marL="800100" lvl="1" indent="-285750" algn="l">
              <a:buFont typeface="Arial" panose="020B0604020202020204" pitchFamily="34" charset="0"/>
              <a:buChar char="•"/>
            </a:pPr>
            <a:endParaRPr lang="es-ES" dirty="0">
              <a:ea typeface="+mn-lt"/>
              <a:cs typeface="+mn-lt"/>
            </a:endParaRPr>
          </a:p>
          <a:p>
            <a:pPr marL="800100" lvl="1" indent="-285750" algn="l">
              <a:buFont typeface="Arial" panose="020B0604020202020204" pitchFamily="34" charset="0"/>
              <a:buChar char="•"/>
            </a:pPr>
            <a:r>
              <a:rPr lang="es-ES">
                <a:ea typeface="+mn-lt"/>
                <a:cs typeface="+mn-lt"/>
              </a:rPr>
              <a:t>Holdout: modelo híbrido</a:t>
            </a:r>
            <a:endParaRPr lang="en-US">
              <a:cs typeface="Calibri"/>
            </a:endParaRPr>
          </a:p>
          <a:p>
            <a:pPr marL="800100" lvl="1" indent="-285750" algn="l">
              <a:buFont typeface="Arial" panose="020B0604020202020204" pitchFamily="34" charset="0"/>
              <a:buChar char="•"/>
            </a:pPr>
            <a:r>
              <a:rPr lang="es-ES">
                <a:cs typeface="Calibri"/>
              </a:rPr>
              <a:t>K-fold Validation: MLPs y CNNs</a:t>
            </a:r>
          </a:p>
          <a:p>
            <a:pPr marL="800100" lvl="1" indent="-285750" algn="l">
              <a:buFont typeface="Arial,Sans-Serif" panose="020B0604020202020204" pitchFamily="34" charset="0"/>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pic>
        <p:nvPicPr>
          <p:cNvPr id="3" name="Picture 4" descr="A screenshot of a cell phone&#10;&#10;Description automatically generated">
            <a:extLst>
              <a:ext uri="{FF2B5EF4-FFF2-40B4-BE49-F238E27FC236}">
                <a16:creationId xmlns:a16="http://schemas.microsoft.com/office/drawing/2014/main" id="{DCE4720A-354C-45F8-99C8-6A3827B9E58C}"/>
              </a:ext>
            </a:extLst>
          </p:cNvPr>
          <p:cNvPicPr>
            <a:picLocks noChangeAspect="1"/>
          </p:cNvPicPr>
          <p:nvPr/>
        </p:nvPicPr>
        <p:blipFill>
          <a:blip r:embed="rId2"/>
          <a:stretch>
            <a:fillRect/>
          </a:stretch>
        </p:blipFill>
        <p:spPr>
          <a:xfrm>
            <a:off x="5913863" y="2898169"/>
            <a:ext cx="5019906" cy="2139617"/>
          </a:xfrm>
          <a:prstGeom prst="rect">
            <a:avLst/>
          </a:prstGeom>
        </p:spPr>
      </p:pic>
    </p:spTree>
    <p:extLst>
      <p:ext uri="{BB962C8B-B14F-4D97-AF65-F5344CB8AC3E}">
        <p14:creationId xmlns:p14="http://schemas.microsoft.com/office/powerpoint/2010/main" val="40121863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Métodos</a:t>
            </a:r>
            <a:br>
              <a:rPr lang="es-ES" dirty="0">
                <a:cs typeface="Calibri Light"/>
              </a:rPr>
            </a:br>
            <a:r>
              <a:rPr lang="es-ES" sz="3200">
                <a:solidFill>
                  <a:schemeClr val="bg1">
                    <a:lumMod val="65000"/>
                  </a:schemeClr>
                </a:solidFill>
                <a:cs typeface="Calibri Light"/>
              </a:rPr>
              <a:t>Técnicas de IA: experimentación</a:t>
            </a: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641911"/>
            <a:ext cx="9144000" cy="2820328"/>
          </a:xfrm>
        </p:spPr>
        <p:txBody>
          <a:bodyPr vert="horz" lIns="91440" tIns="45720" rIns="91440" bIns="45720" rtlCol="0" anchor="t">
            <a:normAutofit/>
          </a:bodyPr>
          <a:lstStyle/>
          <a:p>
            <a:pPr marL="342900" indent="-342900" algn="l">
              <a:buFont typeface="Arial" panose="020B0604020202020204" pitchFamily="34" charset="0"/>
              <a:buChar char="•"/>
            </a:pPr>
            <a:r>
              <a:rPr lang="es-ES">
                <a:ea typeface="+mn-lt"/>
                <a:cs typeface="+mn-lt"/>
              </a:rPr>
              <a:t>Métricas de evaluación:</a:t>
            </a:r>
            <a:endParaRPr lang="en-US">
              <a:ea typeface="+mn-lt"/>
              <a:cs typeface="+mn-lt"/>
            </a:endParaRPr>
          </a:p>
          <a:p>
            <a:pPr marL="800100" lvl="1" indent="-285750" algn="l">
              <a:buFont typeface="Arial" panose="020B0604020202020204" pitchFamily="34" charset="0"/>
              <a:buChar char="•"/>
            </a:pPr>
            <a:endParaRPr lang="es-ES" dirty="0">
              <a:ea typeface="+mn-lt"/>
              <a:cs typeface="+mn-lt"/>
            </a:endParaRPr>
          </a:p>
          <a:p>
            <a:pPr marL="800100" lvl="1" indent="-285750" algn="l">
              <a:buFont typeface="Arial" panose="020B0604020202020204" pitchFamily="34" charset="0"/>
              <a:buChar char="•"/>
            </a:pPr>
            <a:r>
              <a:rPr lang="es-ES">
                <a:ea typeface="+mn-lt"/>
                <a:cs typeface="+mn-lt"/>
              </a:rPr>
              <a:t>Loss</a:t>
            </a:r>
            <a:endParaRPr lang="es-ES">
              <a:cs typeface="Calibri"/>
            </a:endParaRPr>
          </a:p>
          <a:p>
            <a:pPr marL="800100" lvl="1" indent="-285750" algn="l">
              <a:buFont typeface="Arial" panose="020B0604020202020204" pitchFamily="34" charset="0"/>
              <a:buChar char="•"/>
            </a:pPr>
            <a:r>
              <a:rPr lang="es-ES">
                <a:ea typeface="+mn-lt"/>
                <a:cs typeface="+mn-lt"/>
              </a:rPr>
              <a:t>Accuracy</a:t>
            </a:r>
            <a:endParaRPr lang="es-ES" dirty="0">
              <a:ea typeface="+mn-lt"/>
              <a:cs typeface="+mn-lt"/>
            </a:endParaRPr>
          </a:p>
          <a:p>
            <a:pPr marL="800100" lvl="1" indent="-285750" algn="l">
              <a:buFont typeface="Arial" panose="020B0604020202020204" pitchFamily="34" charset="0"/>
              <a:buChar char="•"/>
            </a:pPr>
            <a:r>
              <a:rPr lang="es-ES">
                <a:ea typeface="+mn-lt"/>
                <a:cs typeface="+mn-lt"/>
              </a:rPr>
              <a:t>AUC</a:t>
            </a:r>
            <a:endParaRPr lang="es-ES" dirty="0">
              <a:ea typeface="+mn-lt"/>
              <a:cs typeface="+mn-lt"/>
            </a:endParaRPr>
          </a:p>
          <a:p>
            <a:pPr marL="800100" lvl="1" indent="-285750" algn="l">
              <a:buFont typeface="Arial,Sans-Serif" panose="020B0604020202020204" pitchFamily="34" charset="0"/>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pic>
        <p:nvPicPr>
          <p:cNvPr id="3" name="Picture 4" descr="A screenshot of a cell phone&#10;&#10;Description automatically generated">
            <a:extLst>
              <a:ext uri="{FF2B5EF4-FFF2-40B4-BE49-F238E27FC236}">
                <a16:creationId xmlns:a16="http://schemas.microsoft.com/office/drawing/2014/main" id="{2A6F9434-5594-459B-BFB9-DC81A1F01229}"/>
              </a:ext>
            </a:extLst>
          </p:cNvPr>
          <p:cNvPicPr>
            <a:picLocks noChangeAspect="1"/>
          </p:cNvPicPr>
          <p:nvPr/>
        </p:nvPicPr>
        <p:blipFill>
          <a:blip r:embed="rId2"/>
          <a:stretch>
            <a:fillRect/>
          </a:stretch>
        </p:blipFill>
        <p:spPr>
          <a:xfrm>
            <a:off x="5746595" y="2745589"/>
            <a:ext cx="3923370" cy="2937286"/>
          </a:xfrm>
          <a:prstGeom prst="rect">
            <a:avLst/>
          </a:prstGeom>
        </p:spPr>
      </p:pic>
    </p:spTree>
    <p:extLst>
      <p:ext uri="{BB962C8B-B14F-4D97-AF65-F5344CB8AC3E}">
        <p14:creationId xmlns:p14="http://schemas.microsoft.com/office/powerpoint/2010/main" val="20970316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2293241"/>
            <a:ext cx="9144000" cy="978619"/>
          </a:xfrm>
        </p:spPr>
        <p:txBody>
          <a:bodyPr>
            <a:normAutofit/>
          </a:bodyPr>
          <a:lstStyle/>
          <a:p>
            <a:r>
              <a:rPr lang="es-ES">
                <a:cs typeface="Calibri Light" panose="020F0302020204030204"/>
              </a:rPr>
              <a:t>Métodos</a:t>
            </a:r>
          </a:p>
        </p:txBody>
      </p:sp>
      <p:sp>
        <p:nvSpPr>
          <p:cNvPr id="3" name="Subtítulo 2"/>
          <p:cNvSpPr>
            <a:spLocks noGrp="1"/>
          </p:cNvSpPr>
          <p:nvPr>
            <p:ph type="subTitle" idx="1"/>
          </p:nvPr>
        </p:nvSpPr>
        <p:spPr>
          <a:xfrm>
            <a:off x="1524000" y="3673399"/>
            <a:ext cx="9144000" cy="1342792"/>
          </a:xfrm>
        </p:spPr>
        <p:txBody>
          <a:bodyPr vert="horz" lIns="91440" tIns="45720" rIns="91440" bIns="45720" rtlCol="0" anchor="t">
            <a:normAutofit/>
          </a:bodyPr>
          <a:lstStyle/>
          <a:p>
            <a:r>
              <a:rPr lang="es-ES">
                <a:solidFill>
                  <a:schemeClr val="bg1">
                    <a:lumMod val="65000"/>
                  </a:schemeClr>
                </a:solidFill>
                <a:cs typeface="Calibri" panose="020F0502020204030204"/>
              </a:rPr>
              <a:t>Aspectos técnicos</a:t>
            </a:r>
            <a:endParaRPr lang="es-ES" dirty="0">
              <a:solidFill>
                <a:schemeClr val="bg1">
                  <a:lumMod val="65000"/>
                </a:schemeClr>
              </a:solidFill>
              <a:cs typeface="Calibri" panose="020F0502020204030204"/>
            </a:endParaRPr>
          </a:p>
        </p:txBody>
      </p:sp>
    </p:spTree>
    <p:extLst>
      <p:ext uri="{BB962C8B-B14F-4D97-AF65-F5344CB8AC3E}">
        <p14:creationId xmlns:p14="http://schemas.microsoft.com/office/powerpoint/2010/main" val="7335897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Métodos</a:t>
            </a:r>
            <a:br>
              <a:rPr lang="es-ES" dirty="0">
                <a:cs typeface="Calibri Light"/>
              </a:rPr>
            </a:br>
            <a:r>
              <a:rPr lang="es-ES" sz="3200">
                <a:solidFill>
                  <a:schemeClr val="bg1">
                    <a:lumMod val="65000"/>
                  </a:schemeClr>
                </a:solidFill>
                <a:cs typeface="Calibri Light"/>
              </a:rPr>
              <a:t>Aspectos técnicos</a:t>
            </a: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641911"/>
            <a:ext cx="9144000" cy="2820328"/>
          </a:xfrm>
        </p:spPr>
        <p:txBody>
          <a:bodyPr vert="horz" lIns="91440" tIns="45720" rIns="91440" bIns="45720" rtlCol="0" anchor="t">
            <a:normAutofit lnSpcReduction="10000"/>
          </a:bodyPr>
          <a:lstStyle/>
          <a:p>
            <a:pPr marL="342900" indent="-342900" algn="l">
              <a:buFont typeface="Arial" panose="020B0604020202020204" pitchFamily="34" charset="0"/>
              <a:buChar char="•"/>
            </a:pPr>
            <a:r>
              <a:rPr lang="es-ES">
                <a:ea typeface="+mn-lt"/>
                <a:cs typeface="+mn-lt"/>
              </a:rPr>
              <a:t>Uso del servidor</a:t>
            </a:r>
            <a:endParaRPr lang="es-ES" dirty="0">
              <a:ea typeface="+mn-lt"/>
              <a:cs typeface="+mn-lt"/>
            </a:endParaRPr>
          </a:p>
          <a:p>
            <a:pPr marL="800100" lvl="1" indent="-285750" algn="l">
              <a:buFont typeface="Arial,Sans-Serif" panose="020B0604020202020204" pitchFamily="34" charset="0"/>
              <a:buChar char="•"/>
            </a:pPr>
            <a:r>
              <a:rPr lang="es-ES">
                <a:cs typeface="Calibri"/>
              </a:rPr>
              <a:t>Adaptación de versiones de Python y módulos</a:t>
            </a:r>
            <a:endParaRPr lang="es-ES" dirty="0">
              <a:cs typeface="Calibri"/>
            </a:endParaRPr>
          </a:p>
          <a:p>
            <a:pPr marL="800100" lvl="1" indent="-285750" algn="l">
              <a:buFont typeface="Arial,Sans-Serif" panose="020B0604020202020204" pitchFamily="34" charset="0"/>
              <a:buChar char="•"/>
            </a:pPr>
            <a:r>
              <a:rPr lang="es-ES">
                <a:cs typeface="Calibri"/>
              </a:rPr>
              <a:t>Uso de CPU/GPU</a:t>
            </a:r>
            <a:endParaRPr lang="es-ES" dirty="0">
              <a:cs typeface="Calibri"/>
            </a:endParaRPr>
          </a:p>
          <a:p>
            <a:pPr marL="800100" lvl="1" indent="-285750" algn="l">
              <a:buFont typeface="Arial,Sans-Serif" panose="020B0604020202020204" pitchFamily="34" charset="0"/>
              <a:buChar char="•"/>
            </a:pPr>
            <a:r>
              <a:rPr lang="es-ES">
                <a:cs typeface="Calibri"/>
              </a:rPr>
              <a:t>Protocolos </a:t>
            </a:r>
            <a:r>
              <a:rPr lang="es-ES" i="1">
                <a:cs typeface="Calibri"/>
              </a:rPr>
              <a:t>ssh</a:t>
            </a:r>
            <a:r>
              <a:rPr lang="es-ES">
                <a:cs typeface="Calibri"/>
              </a:rPr>
              <a:t> y </a:t>
            </a:r>
            <a:r>
              <a:rPr lang="es-ES" i="1">
                <a:cs typeface="Calibri"/>
              </a:rPr>
              <a:t>scp</a:t>
            </a:r>
            <a:endParaRPr lang="es-ES" i="1" dirty="0">
              <a:cs typeface="Calibri"/>
            </a:endParaRPr>
          </a:p>
          <a:p>
            <a:pPr marL="342900" indent="-342900" algn="l">
              <a:buFont typeface="Arial,Sans-Serif" panose="020B0604020202020204" pitchFamily="34" charset="0"/>
              <a:buChar char="•"/>
            </a:pPr>
            <a:r>
              <a:rPr lang="es-ES">
                <a:cs typeface="Calibri"/>
              </a:rPr>
              <a:t>Programación Python</a:t>
            </a:r>
            <a:endParaRPr lang="es-ES" dirty="0">
              <a:cs typeface="Calibri"/>
            </a:endParaRPr>
          </a:p>
          <a:p>
            <a:pPr marL="800100" lvl="1" indent="-285750" algn="l">
              <a:buFont typeface="Arial,Sans-Serif" panose="020B0604020202020204" pitchFamily="34" charset="0"/>
              <a:buChar char="•"/>
            </a:pPr>
            <a:r>
              <a:rPr lang="es-ES">
                <a:cs typeface="Calibri"/>
              </a:rPr>
              <a:t>Paquete </a:t>
            </a:r>
            <a:r>
              <a:rPr lang="es-ES" i="1">
                <a:cs typeface="Calibri"/>
              </a:rPr>
              <a:t>scikit-image</a:t>
            </a:r>
            <a:endParaRPr lang="es-ES" i="1" dirty="0">
              <a:cs typeface="Calibri"/>
            </a:endParaRPr>
          </a:p>
          <a:p>
            <a:pPr marL="800100" lvl="1" indent="-285750" algn="l">
              <a:buFont typeface="Arial,Sans-Serif" panose="020B0604020202020204" pitchFamily="34" charset="0"/>
              <a:buChar char="•"/>
            </a:pPr>
            <a:r>
              <a:rPr lang="es-ES">
                <a:cs typeface="Calibri"/>
              </a:rPr>
              <a:t>Keras &amp; tensorflow</a:t>
            </a:r>
            <a:endParaRPr lang="es-ES" dirty="0">
              <a:cs typeface="Calibri"/>
            </a:endParaRPr>
          </a:p>
          <a:p>
            <a:pPr marL="800100" lvl="1" indent="-285750" algn="l">
              <a:buFont typeface="Arial,Sans-Serif" panose="020B0604020202020204" pitchFamily="34" charset="0"/>
              <a:buChar char="•"/>
            </a:pPr>
            <a:r>
              <a:rPr lang="es-ES">
                <a:cs typeface="Calibri"/>
              </a:rPr>
              <a:t>Paquete </a:t>
            </a:r>
            <a:r>
              <a:rPr lang="es-ES" i="1">
                <a:cs typeface="Calibri"/>
              </a:rPr>
              <a:t>scipy</a:t>
            </a:r>
            <a:endParaRPr lang="es-ES" i="1"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spTree>
    <p:extLst>
      <p:ext uri="{BB962C8B-B14F-4D97-AF65-F5344CB8AC3E}">
        <p14:creationId xmlns:p14="http://schemas.microsoft.com/office/powerpoint/2010/main" val="40645099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2293241"/>
            <a:ext cx="9144000" cy="978619"/>
          </a:xfrm>
        </p:spPr>
        <p:txBody>
          <a:bodyPr>
            <a:normAutofit/>
          </a:bodyPr>
          <a:lstStyle/>
          <a:p>
            <a:r>
              <a:rPr lang="es-ES">
                <a:cs typeface="Calibri Light" panose="020F0302020204030204"/>
              </a:rPr>
              <a:t>Resultados y Discusión</a:t>
            </a:r>
          </a:p>
        </p:txBody>
      </p:sp>
      <p:sp>
        <p:nvSpPr>
          <p:cNvPr id="3" name="Subtítulo 2"/>
          <p:cNvSpPr>
            <a:spLocks noGrp="1"/>
          </p:cNvSpPr>
          <p:nvPr>
            <p:ph type="subTitle" idx="1"/>
          </p:nvPr>
        </p:nvSpPr>
        <p:spPr>
          <a:xfrm>
            <a:off x="1524000" y="3673399"/>
            <a:ext cx="9144000" cy="1342792"/>
          </a:xfrm>
        </p:spPr>
        <p:txBody>
          <a:bodyPr vert="horz" lIns="91440" tIns="45720" rIns="91440" bIns="45720" rtlCol="0" anchor="t">
            <a:normAutofit/>
          </a:bodyPr>
          <a:lstStyle/>
          <a:p>
            <a:r>
              <a:rPr lang="es-ES">
                <a:solidFill>
                  <a:schemeClr val="bg1">
                    <a:lumMod val="65000"/>
                  </a:schemeClr>
                </a:solidFill>
                <a:cs typeface="Calibri" panose="020F0502020204030204"/>
              </a:rPr>
              <a:t>Resultados</a:t>
            </a:r>
            <a:endParaRPr lang="es-ES" dirty="0">
              <a:solidFill>
                <a:schemeClr val="bg1">
                  <a:lumMod val="65000"/>
                </a:schemeClr>
              </a:solidFill>
              <a:cs typeface="Calibri" panose="020F0502020204030204"/>
            </a:endParaRPr>
          </a:p>
        </p:txBody>
      </p:sp>
    </p:spTree>
    <p:extLst>
      <p:ext uri="{BB962C8B-B14F-4D97-AF65-F5344CB8AC3E}">
        <p14:creationId xmlns:p14="http://schemas.microsoft.com/office/powerpoint/2010/main" val="30742676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 sz="3200">
                <a:solidFill>
                  <a:schemeClr val="bg1"/>
                </a:solidFill>
                <a:cs typeface="Calibri Light"/>
              </a:rPr>
              <a:t>MLPs sobre el conjunto completo de inputs</a:t>
            </a:r>
            <a:endParaRPr lang="es-ES" sz="3200" dirty="0">
              <a:solidFill>
                <a:schemeClr val="bg1"/>
              </a:solidFill>
              <a:cs typeface="Calibri Light"/>
            </a:endParaRPr>
          </a:p>
        </p:txBody>
      </p:sp>
      <p:pic>
        <p:nvPicPr>
          <p:cNvPr id="5" name="Picture 5" descr="A close up of a logo&#10;&#10;Description automatically generated">
            <a:extLst>
              <a:ext uri="{FF2B5EF4-FFF2-40B4-BE49-F238E27FC236}">
                <a16:creationId xmlns:a16="http://schemas.microsoft.com/office/drawing/2014/main" id="{5CA0BBF0-256B-404D-9AA9-DE0E5168650C}"/>
              </a:ext>
            </a:extLst>
          </p:cNvPr>
          <p:cNvPicPr>
            <a:picLocks noChangeAspect="1"/>
          </p:cNvPicPr>
          <p:nvPr/>
        </p:nvPicPr>
        <p:blipFill>
          <a:blip r:embed="rId2"/>
          <a:stretch>
            <a:fillRect/>
          </a:stretch>
        </p:blipFill>
        <p:spPr>
          <a:xfrm>
            <a:off x="2971336" y="3888872"/>
            <a:ext cx="1714500" cy="1533525"/>
          </a:xfrm>
          <a:prstGeom prst="rect">
            <a:avLst/>
          </a:prstGeom>
        </p:spPr>
      </p:pic>
      <p:pic>
        <p:nvPicPr>
          <p:cNvPr id="6" name="Picture 6" descr="A close up of a logo&#10;&#10;Description automatically generated">
            <a:extLst>
              <a:ext uri="{FF2B5EF4-FFF2-40B4-BE49-F238E27FC236}">
                <a16:creationId xmlns:a16="http://schemas.microsoft.com/office/drawing/2014/main" id="{A69AB1DD-E82E-4E4E-A287-B2B80D999BE5}"/>
              </a:ext>
            </a:extLst>
          </p:cNvPr>
          <p:cNvPicPr>
            <a:picLocks noChangeAspect="1"/>
          </p:cNvPicPr>
          <p:nvPr/>
        </p:nvPicPr>
        <p:blipFill>
          <a:blip r:embed="rId2"/>
          <a:stretch>
            <a:fillRect/>
          </a:stretch>
        </p:blipFill>
        <p:spPr>
          <a:xfrm>
            <a:off x="1781872" y="3470701"/>
            <a:ext cx="1714500" cy="1533525"/>
          </a:xfrm>
          <a:prstGeom prst="rect">
            <a:avLst/>
          </a:prstGeom>
        </p:spPr>
      </p:pic>
      <p:pic>
        <p:nvPicPr>
          <p:cNvPr id="3" name="Picture 6" descr="A close up of a map&#10;&#10;Description automatically generated">
            <a:extLst>
              <a:ext uri="{FF2B5EF4-FFF2-40B4-BE49-F238E27FC236}">
                <a16:creationId xmlns:a16="http://schemas.microsoft.com/office/drawing/2014/main" id="{3BDAB4E8-6E5E-4EC2-8ABF-D5A0B8B3C405}"/>
              </a:ext>
            </a:extLst>
          </p:cNvPr>
          <p:cNvPicPr>
            <a:picLocks noChangeAspect="1"/>
          </p:cNvPicPr>
          <p:nvPr/>
        </p:nvPicPr>
        <p:blipFill>
          <a:blip r:embed="rId3"/>
          <a:stretch>
            <a:fillRect/>
          </a:stretch>
        </p:blipFill>
        <p:spPr>
          <a:xfrm>
            <a:off x="1239644" y="2185540"/>
            <a:ext cx="4499517" cy="3406896"/>
          </a:xfrm>
          <a:prstGeom prst="rect">
            <a:avLst/>
          </a:prstGeom>
        </p:spPr>
      </p:pic>
      <p:pic>
        <p:nvPicPr>
          <p:cNvPr id="7" name="Picture 7" descr="A close up of a map&#10;&#10;Description automatically generated">
            <a:extLst>
              <a:ext uri="{FF2B5EF4-FFF2-40B4-BE49-F238E27FC236}">
                <a16:creationId xmlns:a16="http://schemas.microsoft.com/office/drawing/2014/main" id="{C23CDC25-6D7B-4066-AC4E-E8DF074FF1D3}"/>
              </a:ext>
            </a:extLst>
          </p:cNvPr>
          <p:cNvPicPr>
            <a:picLocks noChangeAspect="1"/>
          </p:cNvPicPr>
          <p:nvPr/>
        </p:nvPicPr>
        <p:blipFill>
          <a:blip r:embed="rId4"/>
          <a:stretch>
            <a:fillRect/>
          </a:stretch>
        </p:blipFill>
        <p:spPr>
          <a:xfrm>
            <a:off x="6666571" y="2185540"/>
            <a:ext cx="4471639" cy="3406896"/>
          </a:xfrm>
          <a:prstGeom prst="rect">
            <a:avLst/>
          </a:prstGeom>
        </p:spPr>
      </p:pic>
    </p:spTree>
    <p:extLst>
      <p:ext uri="{BB962C8B-B14F-4D97-AF65-F5344CB8AC3E}">
        <p14:creationId xmlns:p14="http://schemas.microsoft.com/office/powerpoint/2010/main" val="36020275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 sz="3200">
                <a:solidFill>
                  <a:schemeClr val="bg1"/>
                </a:solidFill>
                <a:ea typeface="+mj-lt"/>
                <a:cs typeface="+mj-lt"/>
              </a:rPr>
              <a:t>MLPs sobre conjunto reducido</a:t>
            </a:r>
          </a:p>
        </p:txBody>
      </p:sp>
      <p:pic>
        <p:nvPicPr>
          <p:cNvPr id="5" name="Picture 5" descr="A close up of a logo&#10;&#10;Description automatically generated">
            <a:extLst>
              <a:ext uri="{FF2B5EF4-FFF2-40B4-BE49-F238E27FC236}">
                <a16:creationId xmlns:a16="http://schemas.microsoft.com/office/drawing/2014/main" id="{5CA0BBF0-256B-404D-9AA9-DE0E5168650C}"/>
              </a:ext>
            </a:extLst>
          </p:cNvPr>
          <p:cNvPicPr>
            <a:picLocks noChangeAspect="1"/>
          </p:cNvPicPr>
          <p:nvPr/>
        </p:nvPicPr>
        <p:blipFill>
          <a:blip r:embed="rId2"/>
          <a:stretch>
            <a:fillRect/>
          </a:stretch>
        </p:blipFill>
        <p:spPr>
          <a:xfrm>
            <a:off x="2885611" y="3888872"/>
            <a:ext cx="1714500" cy="1533525"/>
          </a:xfrm>
          <a:prstGeom prst="rect">
            <a:avLst/>
          </a:prstGeom>
        </p:spPr>
      </p:pic>
      <p:pic>
        <p:nvPicPr>
          <p:cNvPr id="4" name="Picture 6" descr="A close up of text on a white background&#10;&#10;Description automatically generated">
            <a:extLst>
              <a:ext uri="{FF2B5EF4-FFF2-40B4-BE49-F238E27FC236}">
                <a16:creationId xmlns:a16="http://schemas.microsoft.com/office/drawing/2014/main" id="{ED44123A-14EF-4C7F-8147-D1C77D81BF02}"/>
              </a:ext>
            </a:extLst>
          </p:cNvPr>
          <p:cNvPicPr>
            <a:picLocks noChangeAspect="1"/>
          </p:cNvPicPr>
          <p:nvPr/>
        </p:nvPicPr>
        <p:blipFill>
          <a:blip r:embed="rId3"/>
          <a:stretch>
            <a:fillRect/>
          </a:stretch>
        </p:blipFill>
        <p:spPr>
          <a:xfrm>
            <a:off x="6480020" y="2414858"/>
            <a:ext cx="4322956" cy="3161525"/>
          </a:xfrm>
          <a:prstGeom prst="rect">
            <a:avLst/>
          </a:prstGeom>
        </p:spPr>
      </p:pic>
      <p:sp>
        <p:nvSpPr>
          <p:cNvPr id="7" name="TextBox 6">
            <a:extLst>
              <a:ext uri="{FF2B5EF4-FFF2-40B4-BE49-F238E27FC236}">
                <a16:creationId xmlns:a16="http://schemas.microsoft.com/office/drawing/2014/main" id="{50C53E96-E2B3-4D0E-B72B-C11CB553FBB8}"/>
              </a:ext>
            </a:extLst>
          </p:cNvPr>
          <p:cNvSpPr txBox="1"/>
          <p:nvPr/>
        </p:nvSpPr>
        <p:spPr>
          <a:xfrm>
            <a:off x="8533471" y="2103631"/>
            <a:ext cx="5143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SFE</a:t>
            </a:r>
          </a:p>
        </p:txBody>
      </p:sp>
      <p:pic>
        <p:nvPicPr>
          <p:cNvPr id="3" name="Picture 5" descr="A close up of text on a white background&#10;&#10;Description automatically generated">
            <a:extLst>
              <a:ext uri="{FF2B5EF4-FFF2-40B4-BE49-F238E27FC236}">
                <a16:creationId xmlns:a16="http://schemas.microsoft.com/office/drawing/2014/main" id="{300A270C-8EFF-4FCE-85B4-9E987360B3C5}"/>
              </a:ext>
            </a:extLst>
          </p:cNvPr>
          <p:cNvPicPr>
            <a:picLocks noChangeAspect="1"/>
          </p:cNvPicPr>
          <p:nvPr/>
        </p:nvPicPr>
        <p:blipFill>
          <a:blip r:embed="rId4"/>
          <a:stretch>
            <a:fillRect/>
          </a:stretch>
        </p:blipFill>
        <p:spPr>
          <a:xfrm>
            <a:off x="1332571" y="2415090"/>
            <a:ext cx="4369419" cy="3161526"/>
          </a:xfrm>
          <a:prstGeom prst="rect">
            <a:avLst/>
          </a:prstGeom>
        </p:spPr>
      </p:pic>
      <p:sp>
        <p:nvSpPr>
          <p:cNvPr id="10" name="TextBox 9">
            <a:extLst>
              <a:ext uri="{FF2B5EF4-FFF2-40B4-BE49-F238E27FC236}">
                <a16:creationId xmlns:a16="http://schemas.microsoft.com/office/drawing/2014/main" id="{718CF2AB-D567-4CB9-98A4-52B9E0180117}"/>
              </a:ext>
            </a:extLst>
          </p:cNvPr>
          <p:cNvSpPr txBox="1"/>
          <p:nvPr/>
        </p:nvSpPr>
        <p:spPr>
          <a:xfrm>
            <a:off x="3264520" y="2103631"/>
            <a:ext cx="6537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ECE</a:t>
            </a:r>
            <a:endParaRPr lang="en-US" dirty="0">
              <a:cs typeface="Calibri"/>
            </a:endParaRPr>
          </a:p>
        </p:txBody>
      </p:sp>
    </p:spTree>
    <p:extLst>
      <p:ext uri="{BB962C8B-B14F-4D97-AF65-F5344CB8AC3E}">
        <p14:creationId xmlns:p14="http://schemas.microsoft.com/office/powerpoint/2010/main" val="34915749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 sz="3200">
                <a:solidFill>
                  <a:schemeClr val="bg1"/>
                </a:solidFill>
                <a:cs typeface="Calibri Light"/>
              </a:rPr>
              <a:t>CNNs</a:t>
            </a:r>
            <a:endParaRPr lang="es-ES" sz="3200" dirty="0">
              <a:solidFill>
                <a:schemeClr val="bg1"/>
              </a:solidFill>
              <a:cs typeface="Calibri Light"/>
            </a:endParaRPr>
          </a:p>
        </p:txBody>
      </p:sp>
      <p:pic>
        <p:nvPicPr>
          <p:cNvPr id="3" name="Picture 3" descr="A screenshot of a cell phone&#10;&#10;Description automatically generated">
            <a:extLst>
              <a:ext uri="{FF2B5EF4-FFF2-40B4-BE49-F238E27FC236}">
                <a16:creationId xmlns:a16="http://schemas.microsoft.com/office/drawing/2014/main" id="{863996C0-F0FE-4C37-81B9-2DB0BBF92B86}"/>
              </a:ext>
            </a:extLst>
          </p:cNvPr>
          <p:cNvPicPr>
            <a:picLocks noChangeAspect="1"/>
          </p:cNvPicPr>
          <p:nvPr/>
        </p:nvPicPr>
        <p:blipFill>
          <a:blip r:embed="rId2"/>
          <a:stretch>
            <a:fillRect/>
          </a:stretch>
        </p:blipFill>
        <p:spPr>
          <a:xfrm>
            <a:off x="1462668" y="3083965"/>
            <a:ext cx="4490224" cy="1582168"/>
          </a:xfrm>
          <a:prstGeom prst="rect">
            <a:avLst/>
          </a:prstGeom>
        </p:spPr>
      </p:pic>
      <p:pic>
        <p:nvPicPr>
          <p:cNvPr id="4" name="Picture 6" descr="A picture containing text, map&#10;&#10;Description automatically generated">
            <a:extLst>
              <a:ext uri="{FF2B5EF4-FFF2-40B4-BE49-F238E27FC236}">
                <a16:creationId xmlns:a16="http://schemas.microsoft.com/office/drawing/2014/main" id="{417C8630-B633-4EC5-8F92-DA04D0E70EB8}"/>
              </a:ext>
            </a:extLst>
          </p:cNvPr>
          <p:cNvPicPr>
            <a:picLocks noChangeAspect="1"/>
          </p:cNvPicPr>
          <p:nvPr/>
        </p:nvPicPr>
        <p:blipFill>
          <a:blip r:embed="rId3"/>
          <a:stretch>
            <a:fillRect/>
          </a:stretch>
        </p:blipFill>
        <p:spPr>
          <a:xfrm>
            <a:off x="6406376" y="2283621"/>
            <a:ext cx="4527395" cy="3294367"/>
          </a:xfrm>
          <a:prstGeom prst="rect">
            <a:avLst/>
          </a:prstGeom>
        </p:spPr>
      </p:pic>
    </p:spTree>
    <p:extLst>
      <p:ext uri="{BB962C8B-B14F-4D97-AF65-F5344CB8AC3E}">
        <p14:creationId xmlns:p14="http://schemas.microsoft.com/office/powerpoint/2010/main" val="26047737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 sz="3200">
                <a:solidFill>
                  <a:schemeClr val="bg1"/>
                </a:solidFill>
                <a:cs typeface="Calibri Light"/>
              </a:rPr>
              <a:t>Modelo híbrido</a:t>
            </a:r>
            <a:endParaRPr lang="es-ES" sz="3200" dirty="0">
              <a:solidFill>
                <a:schemeClr val="bg1"/>
              </a:solidFill>
              <a:cs typeface="Calibri Light"/>
            </a:endParaRPr>
          </a:p>
        </p:txBody>
      </p:sp>
      <p:pic>
        <p:nvPicPr>
          <p:cNvPr id="5" name="Picture 5" descr="A close up of a logo&#10;&#10;Description automatically generated">
            <a:extLst>
              <a:ext uri="{FF2B5EF4-FFF2-40B4-BE49-F238E27FC236}">
                <a16:creationId xmlns:a16="http://schemas.microsoft.com/office/drawing/2014/main" id="{5CA0BBF0-256B-404D-9AA9-DE0E5168650C}"/>
              </a:ext>
            </a:extLst>
          </p:cNvPr>
          <p:cNvPicPr>
            <a:picLocks noChangeAspect="1"/>
          </p:cNvPicPr>
          <p:nvPr/>
        </p:nvPicPr>
        <p:blipFill>
          <a:blip r:embed="rId2"/>
          <a:stretch>
            <a:fillRect/>
          </a:stretch>
        </p:blipFill>
        <p:spPr>
          <a:xfrm>
            <a:off x="2971336" y="3888872"/>
            <a:ext cx="1714500" cy="1533525"/>
          </a:xfrm>
          <a:prstGeom prst="rect">
            <a:avLst/>
          </a:prstGeom>
        </p:spPr>
      </p:pic>
      <p:pic>
        <p:nvPicPr>
          <p:cNvPr id="6" name="Picture 6" descr="A close up of a logo&#10;&#10;Description automatically generated">
            <a:extLst>
              <a:ext uri="{FF2B5EF4-FFF2-40B4-BE49-F238E27FC236}">
                <a16:creationId xmlns:a16="http://schemas.microsoft.com/office/drawing/2014/main" id="{A69AB1DD-E82E-4E4E-A287-B2B80D999BE5}"/>
              </a:ext>
            </a:extLst>
          </p:cNvPr>
          <p:cNvPicPr>
            <a:picLocks noChangeAspect="1"/>
          </p:cNvPicPr>
          <p:nvPr/>
        </p:nvPicPr>
        <p:blipFill>
          <a:blip r:embed="rId2"/>
          <a:stretch>
            <a:fillRect/>
          </a:stretch>
        </p:blipFill>
        <p:spPr>
          <a:xfrm>
            <a:off x="1781872" y="3470701"/>
            <a:ext cx="1714500" cy="1533525"/>
          </a:xfrm>
          <a:prstGeom prst="rect">
            <a:avLst/>
          </a:prstGeom>
        </p:spPr>
      </p:pic>
      <p:pic>
        <p:nvPicPr>
          <p:cNvPr id="3" name="Picture 3" descr="A close up of a map&#10;&#10;Description automatically generated">
            <a:extLst>
              <a:ext uri="{FF2B5EF4-FFF2-40B4-BE49-F238E27FC236}">
                <a16:creationId xmlns:a16="http://schemas.microsoft.com/office/drawing/2014/main" id="{1C7C2879-5597-415A-BF93-372046522578}"/>
              </a:ext>
            </a:extLst>
          </p:cNvPr>
          <p:cNvPicPr>
            <a:picLocks noChangeAspect="1"/>
          </p:cNvPicPr>
          <p:nvPr/>
        </p:nvPicPr>
        <p:blipFill>
          <a:blip r:embed="rId3"/>
          <a:stretch>
            <a:fillRect/>
          </a:stretch>
        </p:blipFill>
        <p:spPr>
          <a:xfrm>
            <a:off x="923693" y="2306831"/>
            <a:ext cx="10010077" cy="3526729"/>
          </a:xfrm>
          <a:prstGeom prst="rect">
            <a:avLst/>
          </a:prstGeom>
        </p:spPr>
      </p:pic>
    </p:spTree>
    <p:extLst>
      <p:ext uri="{BB962C8B-B14F-4D97-AF65-F5344CB8AC3E}">
        <p14:creationId xmlns:p14="http://schemas.microsoft.com/office/powerpoint/2010/main" val="32077934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2293241"/>
            <a:ext cx="9144000" cy="978619"/>
          </a:xfrm>
        </p:spPr>
        <p:txBody>
          <a:bodyPr>
            <a:normAutofit/>
          </a:bodyPr>
          <a:lstStyle/>
          <a:p>
            <a:r>
              <a:rPr lang="es-ES">
                <a:cs typeface="Calibri Light" panose="020F0302020204030204"/>
              </a:rPr>
              <a:t>Resultados y Discusión</a:t>
            </a:r>
          </a:p>
        </p:txBody>
      </p:sp>
      <p:sp>
        <p:nvSpPr>
          <p:cNvPr id="3" name="Subtítulo 2"/>
          <p:cNvSpPr>
            <a:spLocks noGrp="1"/>
          </p:cNvSpPr>
          <p:nvPr>
            <p:ph type="subTitle" idx="1"/>
          </p:nvPr>
        </p:nvSpPr>
        <p:spPr>
          <a:xfrm>
            <a:off x="1524000" y="3673399"/>
            <a:ext cx="9144000" cy="1342792"/>
          </a:xfrm>
        </p:spPr>
        <p:txBody>
          <a:bodyPr vert="horz" lIns="91440" tIns="45720" rIns="91440" bIns="45720" rtlCol="0" anchor="t">
            <a:normAutofit/>
          </a:bodyPr>
          <a:lstStyle/>
          <a:p>
            <a:r>
              <a:rPr lang="es-ES">
                <a:solidFill>
                  <a:schemeClr val="bg1">
                    <a:lumMod val="65000"/>
                  </a:schemeClr>
                </a:solidFill>
                <a:cs typeface="Calibri" panose="020F0502020204030204"/>
              </a:rPr>
              <a:t>Comparación</a:t>
            </a:r>
            <a:endParaRPr lang="es-ES" dirty="0">
              <a:solidFill>
                <a:schemeClr val="bg1">
                  <a:lumMod val="65000"/>
                </a:schemeClr>
              </a:solidFill>
              <a:cs typeface="Calibri" panose="020F0502020204030204"/>
            </a:endParaRPr>
          </a:p>
        </p:txBody>
      </p:sp>
    </p:spTree>
    <p:extLst>
      <p:ext uri="{BB962C8B-B14F-4D97-AF65-F5344CB8AC3E}">
        <p14:creationId xmlns:p14="http://schemas.microsoft.com/office/powerpoint/2010/main" val="176397961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Widescreen</PresentationFormat>
  <Paragraphs>0</Paragraphs>
  <Slides>111</Slides>
  <Notes>0</Notes>
  <HiddenSlides>0</HiddenSlides>
  <MMClips>0</MMClips>
  <ScaleCrop>false</ScaleCrop>
  <HeadingPairs>
    <vt:vector size="4" baseType="variant">
      <vt:variant>
        <vt:lpstr>Theme</vt:lpstr>
      </vt:variant>
      <vt:variant>
        <vt:i4>1</vt:i4>
      </vt:variant>
      <vt:variant>
        <vt:lpstr>Slide Titles</vt:lpstr>
      </vt:variant>
      <vt:variant>
        <vt:i4>111</vt:i4>
      </vt:variant>
    </vt:vector>
  </HeadingPairs>
  <TitlesOfParts>
    <vt:vector size="112" baseType="lpstr">
      <vt:lpstr>Tema de Office</vt:lpstr>
      <vt:lpstr>Técnicas de IA y Procesado de Imágenes Digitales en el Diagnóstico de Melanomas</vt:lpstr>
      <vt:lpstr>Prefacio </vt:lpstr>
      <vt:lpstr>Prefacio </vt:lpstr>
      <vt:lpstr>Abstract</vt:lpstr>
      <vt:lpstr>Índice </vt:lpstr>
      <vt:lpstr>Introducción</vt:lpstr>
      <vt:lpstr>Introducción Cáncer de piel</vt:lpstr>
      <vt:lpstr>Introducción</vt:lpstr>
      <vt:lpstr>Introducción Melanoma</vt:lpstr>
      <vt:lpstr>Introducción</vt:lpstr>
      <vt:lpstr>Introducción El dataset</vt:lpstr>
      <vt:lpstr>Introducción</vt:lpstr>
      <vt:lpstr>Introducción El proyecto: objetivos</vt:lpstr>
      <vt:lpstr>Introducción El proyecto: procesos DIP</vt:lpstr>
      <vt:lpstr>Introducción El proyecto</vt:lpstr>
      <vt:lpstr>Overview</vt:lpstr>
      <vt:lpstr>Overview Digital Images Processing</vt:lpstr>
      <vt:lpstr>Conversión a escala de gris</vt:lpstr>
      <vt:lpstr>Convolución</vt:lpstr>
      <vt:lpstr>Operaciones morfológicas</vt:lpstr>
      <vt:lpstr>Operaciones morfológicas</vt:lpstr>
      <vt:lpstr>Operaciones morfológicas</vt:lpstr>
      <vt:lpstr>Overview</vt:lpstr>
      <vt:lpstr>Overview Inteligencia Artificial</vt:lpstr>
      <vt:lpstr>Overview Inteligencia Artificial</vt:lpstr>
      <vt:lpstr>Overview Inteligencia Artificial</vt:lpstr>
      <vt:lpstr>Overview Inteligencia Artificial</vt:lpstr>
      <vt:lpstr>Overview Inteligencia Artificial</vt:lpstr>
      <vt:lpstr>Overview Inteligencia Artificial</vt:lpstr>
      <vt:lpstr>Features map</vt:lpstr>
      <vt:lpstr>Overview Inteligencia Artificial</vt:lpstr>
      <vt:lpstr>Métodos</vt:lpstr>
      <vt:lpstr>Métodos Exploración del dataset</vt:lpstr>
      <vt:lpstr>Fichero .csv</vt:lpstr>
      <vt:lpstr>Valores desconocidos</vt:lpstr>
      <vt:lpstr>Distribución del target</vt:lpstr>
      <vt:lpstr>Target vs. sexo</vt:lpstr>
      <vt:lpstr>Target vs. edad</vt:lpstr>
      <vt:lpstr>Target vs. ubicación anatómica</vt:lpstr>
      <vt:lpstr>Target vs. diagnóstico</vt:lpstr>
      <vt:lpstr>DICOM header de los ficheros .dcm</vt:lpstr>
      <vt:lpstr>Imágenes aleatorias</vt:lpstr>
      <vt:lpstr>Métodos</vt:lpstr>
      <vt:lpstr>Métodos Exploración del dataset</vt:lpstr>
      <vt:lpstr>Métodos DIP pipeline</vt:lpstr>
      <vt:lpstr>Pipeline</vt:lpstr>
      <vt:lpstr>Métodos</vt:lpstr>
      <vt:lpstr>Métodos Segmentación</vt:lpstr>
      <vt:lpstr>Output ideal</vt:lpstr>
      <vt:lpstr>Métodos Segmentación</vt:lpstr>
      <vt:lpstr>Presencia de cabello</vt:lpstr>
      <vt:lpstr>Métodos Segmentación: HR</vt:lpstr>
      <vt:lpstr>Transformación del espacio de color</vt:lpstr>
      <vt:lpstr>Operación top-hat</vt:lpstr>
      <vt:lpstr>Inpainting</vt:lpstr>
      <vt:lpstr>Pasos del HR</vt:lpstr>
      <vt:lpstr>Segmentación con HR vs. Sin HR</vt:lpstr>
      <vt:lpstr>Métodos Segmentación: AC</vt:lpstr>
      <vt:lpstr>Métodos Segmentación: AC</vt:lpstr>
      <vt:lpstr>Segmentación mediante ACA</vt:lpstr>
      <vt:lpstr>Métodos Segmentación: AC</vt:lpstr>
      <vt:lpstr>Fracaso del ACA ante condiciones iniciales inadecuadas</vt:lpstr>
      <vt:lpstr>Fracaso del ACA ante cambios topológicos</vt:lpstr>
      <vt:lpstr>Métodos Segmentación: CV</vt:lpstr>
      <vt:lpstr>Métodos Segmentación: CV</vt:lpstr>
      <vt:lpstr>Representación de la energía en CV</vt:lpstr>
      <vt:lpstr>Éxito de CV ante cambios topológicos</vt:lpstr>
      <vt:lpstr>Métodos</vt:lpstr>
      <vt:lpstr>Métodos Extracción de características estadísticas</vt:lpstr>
      <vt:lpstr>Análisis de forma</vt:lpstr>
      <vt:lpstr>Métodos</vt:lpstr>
      <vt:lpstr>Métodos Extracción de la característica de Euler</vt:lpstr>
      <vt:lpstr>Métodos Extracción de la característica de Euler</vt:lpstr>
      <vt:lpstr>Topología</vt:lpstr>
      <vt:lpstr>Métodos</vt:lpstr>
      <vt:lpstr>Métodos Técnicas de IA</vt:lpstr>
      <vt:lpstr>Métodos Técnicas de IA</vt:lpstr>
      <vt:lpstr>Métodos Técnicas de IA</vt:lpstr>
      <vt:lpstr>Métodos Técnicas de IA: MLP</vt:lpstr>
      <vt:lpstr>Métodos Técnicas de IA: MLP</vt:lpstr>
      <vt:lpstr>Métodos Técnicas de IA: MLP</vt:lpstr>
      <vt:lpstr>Métodos Técnicas de IA: MLP</vt:lpstr>
      <vt:lpstr>Métodos Técnicas de IA: CNN</vt:lpstr>
      <vt:lpstr>Métodos Técnicas de IA: CNN</vt:lpstr>
      <vt:lpstr>Métodos Técnicas de IA: CNN</vt:lpstr>
      <vt:lpstr>Métodos Técnicas de IA: CNN</vt:lpstr>
      <vt:lpstr>Métodos Técnicas de IA: modelo híbrido</vt:lpstr>
      <vt:lpstr>Modelo híbrido</vt:lpstr>
      <vt:lpstr>Métodos Técnicas de IA: modelo híbrido</vt:lpstr>
      <vt:lpstr>Métodos Técnicas de IA: experimentación</vt:lpstr>
      <vt:lpstr>Métodos Técnicas de IA: experimentación</vt:lpstr>
      <vt:lpstr>Métodos</vt:lpstr>
      <vt:lpstr>Métodos Aspectos técnicos</vt:lpstr>
      <vt:lpstr>Resultados y Discusión</vt:lpstr>
      <vt:lpstr>MLPs sobre el conjunto completo de inputs</vt:lpstr>
      <vt:lpstr>MLPs sobre conjunto reducido</vt:lpstr>
      <vt:lpstr>CNNs</vt:lpstr>
      <vt:lpstr>Modelo híbrido</vt:lpstr>
      <vt:lpstr>Resultados y Discusión</vt:lpstr>
      <vt:lpstr>MLPs</vt:lpstr>
      <vt:lpstr>MLPs sobre conjunto completo vs. reducido</vt:lpstr>
      <vt:lpstr>MLPs vs. CNNs</vt:lpstr>
      <vt:lpstr>Modelo híbrido vs. submodelos</vt:lpstr>
      <vt:lpstr>Resultados y Discusión</vt:lpstr>
      <vt:lpstr>Resultados y discusión Discusión</vt:lpstr>
      <vt:lpstr>Conclusión</vt:lpstr>
      <vt:lpstr>Conclusión Conclusión</vt:lpstr>
      <vt:lpstr>Conclusión</vt:lpstr>
      <vt:lpstr>Conclusión Futuros trabajos</vt:lpstr>
      <vt:lpstr>Bibliografía</vt:lpstr>
      <vt:lpstr>FIN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lastModifiedBy/>
  <cp:revision>2467</cp:revision>
  <dcterms:created xsi:type="dcterms:W3CDTF">2020-04-15T23:04:42Z</dcterms:created>
  <dcterms:modified xsi:type="dcterms:W3CDTF">2020-09-09T14:51:33Z</dcterms:modified>
</cp:coreProperties>
</file>